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bstracted Dream" panose="020B0604020202020204" charset="-128"/>
      <p:regular r:id="rId20"/>
    </p:embeddedFont>
    <p:embeddedFont>
      <p:font typeface="Arimo" panose="020B0604020202020204" charset="0"/>
      <p:regular r:id="rId21"/>
    </p:embeddedFont>
    <p:embeddedFont>
      <p:font typeface="Arimo Bold" panose="020B0604020202020204" charset="0"/>
      <p:regular r:id="rId22"/>
    </p:embeddedFont>
    <p:embeddedFont>
      <p:font typeface="Bernoru SemiCondensed" panose="020B0604020202020204" charset="0"/>
      <p:regular r:id="rId23"/>
    </p:embeddedFont>
    <p:embeddedFont>
      <p:font typeface="Poppins" panose="020B0502040204020203" pitchFamily="2" charset="0"/>
      <p:regular r:id="rId24"/>
    </p:embeddedFont>
    <p:embeddedFont>
      <p:font typeface="Poppi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activity_comment,pchembl_value,potential_duplicate, fingerprint_onehot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7.svg"/><Relationship Id="rId7" Type="http://schemas.openxmlformats.org/officeDocument/2006/relationships/image" Target="../media/image39.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image" Target="../media/image36.png"/><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1.svg"/><Relationship Id="rId5" Type="http://schemas.openxmlformats.org/officeDocument/2006/relationships/image" Target="../media/image2.svg"/><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1.png"/><Relationship Id="rId9" Type="http://schemas.openxmlformats.org/officeDocument/2006/relationships/image" Target="../media/image14.jpe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4.jpeg"/><Relationship Id="rId3" Type="http://schemas.openxmlformats.org/officeDocument/2006/relationships/image" Target="../media/image19.svg"/><Relationship Id="rId7" Type="http://schemas.openxmlformats.org/officeDocument/2006/relationships/image" Target="../media/image51.svg"/><Relationship Id="rId12"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17.sv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4.sv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14.jpe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57.svg"/><Relationship Id="rId12"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14.jpeg"/><Relationship Id="rId5" Type="http://schemas.openxmlformats.org/officeDocument/2006/relationships/image" Target="../media/image54.svg"/><Relationship Id="rId10" Type="http://schemas.openxmlformats.org/officeDocument/2006/relationships/image" Target="../media/image13.png"/><Relationship Id="rId4" Type="http://schemas.openxmlformats.org/officeDocument/2006/relationships/image" Target="../media/image53.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0.svg"/><Relationship Id="rId7" Type="http://schemas.openxmlformats.org/officeDocument/2006/relationships/image" Target="../media/image2.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4.jpeg"/><Relationship Id="rId5" Type="http://schemas.openxmlformats.org/officeDocument/2006/relationships/image" Target="../media/image62.svg"/><Relationship Id="rId10" Type="http://schemas.openxmlformats.org/officeDocument/2006/relationships/image" Target="../media/image13.png"/><Relationship Id="rId4" Type="http://schemas.openxmlformats.org/officeDocument/2006/relationships/image" Target="../media/image61.png"/><Relationship Id="rId9" Type="http://schemas.openxmlformats.org/officeDocument/2006/relationships/image" Target="../media/image10.sv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6.svg"/></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4.jpe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1.svg"/><Relationship Id="rId7" Type="http://schemas.openxmlformats.org/officeDocument/2006/relationships/image" Target="../media/image2.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6.jpe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3.png"/><Relationship Id="rId5" Type="http://schemas.openxmlformats.org/officeDocument/2006/relationships/image" Target="../media/image22.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1.svg"/><Relationship Id="rId7" Type="http://schemas.openxmlformats.org/officeDocument/2006/relationships/image" Target="../media/image2.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8.svg"/><Relationship Id="rId5" Type="http://schemas.openxmlformats.org/officeDocument/2006/relationships/image" Target="../media/image17.svg"/><Relationship Id="rId10" Type="http://schemas.openxmlformats.org/officeDocument/2006/relationships/image" Target="../media/image27.png"/><Relationship Id="rId4" Type="http://schemas.openxmlformats.org/officeDocument/2006/relationships/image" Target="../media/image16.png"/><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4.jpeg"/><Relationship Id="rId5" Type="http://schemas.openxmlformats.org/officeDocument/2006/relationships/image" Target="../media/image23.svg"/><Relationship Id="rId10"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36364" y="4202851"/>
            <a:ext cx="2999553" cy="2999553"/>
          </a:xfrm>
          <a:custGeom>
            <a:avLst/>
            <a:gdLst/>
            <a:ahLst/>
            <a:cxnLst/>
            <a:rect l="l" t="t" r="r" b="b"/>
            <a:pathLst>
              <a:path w="2999553" h="2999553">
                <a:moveTo>
                  <a:pt x="0" y="0"/>
                </a:moveTo>
                <a:lnTo>
                  <a:pt x="2999552" y="0"/>
                </a:lnTo>
                <a:lnTo>
                  <a:pt x="2999552" y="2999553"/>
                </a:lnTo>
                <a:lnTo>
                  <a:pt x="0" y="29995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55439" y="1153020"/>
            <a:ext cx="2232561" cy="4549608"/>
          </a:xfrm>
          <a:custGeom>
            <a:avLst/>
            <a:gdLst/>
            <a:ahLst/>
            <a:cxnLst/>
            <a:rect l="l" t="t" r="r" b="b"/>
            <a:pathLst>
              <a:path w="2232561" h="4549608">
                <a:moveTo>
                  <a:pt x="0" y="0"/>
                </a:moveTo>
                <a:lnTo>
                  <a:pt x="2232561" y="0"/>
                </a:lnTo>
                <a:lnTo>
                  <a:pt x="2232561" y="4549608"/>
                </a:lnTo>
                <a:lnTo>
                  <a:pt x="0" y="4549608"/>
                </a:lnTo>
                <a:lnTo>
                  <a:pt x="0" y="0"/>
                </a:lnTo>
                <a:close/>
              </a:path>
            </a:pathLst>
          </a:custGeom>
          <a:blipFill>
            <a:blip r:embed="rId4">
              <a:extLst>
                <a:ext uri="{96DAC541-7B7A-43D3-8B79-37D633B846F1}">
                  <asvg:svgBlip xmlns:asvg="http://schemas.microsoft.com/office/drawing/2016/SVG/main" r:embed="rId5"/>
                </a:ext>
              </a:extLst>
            </a:blip>
            <a:stretch>
              <a:fillRect r="-127509" b="-37985"/>
            </a:stretch>
          </a:blipFill>
        </p:spPr>
      </p:sp>
      <p:grpSp>
        <p:nvGrpSpPr>
          <p:cNvPr id="4" name="Group 4"/>
          <p:cNvGrpSpPr/>
          <p:nvPr/>
        </p:nvGrpSpPr>
        <p:grpSpPr>
          <a:xfrm>
            <a:off x="-353762" y="7616033"/>
            <a:ext cx="18944857" cy="1110089"/>
            <a:chOff x="0" y="0"/>
            <a:chExt cx="4989592" cy="292369"/>
          </a:xfrm>
        </p:grpSpPr>
        <p:sp>
          <p:nvSpPr>
            <p:cNvPr id="5" name="Freeform 5"/>
            <p:cNvSpPr/>
            <p:nvPr/>
          </p:nvSpPr>
          <p:spPr>
            <a:xfrm>
              <a:off x="0" y="0"/>
              <a:ext cx="4989592" cy="292369"/>
            </a:xfrm>
            <a:custGeom>
              <a:avLst/>
              <a:gdLst/>
              <a:ahLst/>
              <a:cxnLst/>
              <a:rect l="l" t="t" r="r" b="b"/>
              <a:pathLst>
                <a:path w="4989592" h="292369">
                  <a:moveTo>
                    <a:pt x="0" y="0"/>
                  </a:moveTo>
                  <a:lnTo>
                    <a:pt x="4989592" y="0"/>
                  </a:lnTo>
                  <a:lnTo>
                    <a:pt x="4989592" y="292369"/>
                  </a:lnTo>
                  <a:lnTo>
                    <a:pt x="0" y="292369"/>
                  </a:lnTo>
                  <a:close/>
                </a:path>
              </a:pathLst>
            </a:custGeom>
            <a:solidFill>
              <a:srgbClr val="28499A"/>
            </a:solidFill>
          </p:spPr>
        </p:sp>
        <p:sp>
          <p:nvSpPr>
            <p:cNvPr id="6" name="TextBox 6"/>
            <p:cNvSpPr txBox="1"/>
            <p:nvPr/>
          </p:nvSpPr>
          <p:spPr>
            <a:xfrm>
              <a:off x="0" y="-47625"/>
              <a:ext cx="4989592" cy="33999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53762" y="8195689"/>
            <a:ext cx="18944857" cy="2731431"/>
            <a:chOff x="0" y="0"/>
            <a:chExt cx="4989592" cy="719389"/>
          </a:xfrm>
        </p:grpSpPr>
        <p:sp>
          <p:nvSpPr>
            <p:cNvPr id="8" name="Freeform 8"/>
            <p:cNvSpPr/>
            <p:nvPr/>
          </p:nvSpPr>
          <p:spPr>
            <a:xfrm>
              <a:off x="0" y="0"/>
              <a:ext cx="4989592" cy="719389"/>
            </a:xfrm>
            <a:custGeom>
              <a:avLst/>
              <a:gdLst/>
              <a:ahLst/>
              <a:cxnLst/>
              <a:rect l="l" t="t" r="r" b="b"/>
              <a:pathLst>
                <a:path w="4989592" h="719389">
                  <a:moveTo>
                    <a:pt x="0" y="0"/>
                  </a:moveTo>
                  <a:lnTo>
                    <a:pt x="4989592" y="0"/>
                  </a:lnTo>
                  <a:lnTo>
                    <a:pt x="4989592" y="719389"/>
                  </a:lnTo>
                  <a:lnTo>
                    <a:pt x="0" y="719389"/>
                  </a:lnTo>
                  <a:close/>
                </a:path>
              </a:pathLst>
            </a:custGeom>
            <a:solidFill>
              <a:srgbClr val="3158B6"/>
            </a:solidFill>
          </p:spPr>
        </p:sp>
        <p:sp>
          <p:nvSpPr>
            <p:cNvPr id="9" name="TextBox 9"/>
            <p:cNvSpPr txBox="1"/>
            <p:nvPr/>
          </p:nvSpPr>
          <p:spPr>
            <a:xfrm>
              <a:off x="0" y="-47625"/>
              <a:ext cx="4989592" cy="76701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flipH="1">
            <a:off x="14975305" y="2431189"/>
            <a:ext cx="3312695" cy="6530403"/>
          </a:xfrm>
          <a:custGeom>
            <a:avLst/>
            <a:gdLst/>
            <a:ahLst/>
            <a:cxnLst/>
            <a:rect l="l" t="t" r="r" b="b"/>
            <a:pathLst>
              <a:path w="3312695" h="6530403">
                <a:moveTo>
                  <a:pt x="3312695" y="0"/>
                </a:moveTo>
                <a:lnTo>
                  <a:pt x="0" y="0"/>
                </a:lnTo>
                <a:lnTo>
                  <a:pt x="0" y="6530403"/>
                </a:lnTo>
                <a:lnTo>
                  <a:pt x="3312695" y="6530403"/>
                </a:lnTo>
                <a:lnTo>
                  <a:pt x="331269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530469" y="1028700"/>
            <a:ext cx="3631440" cy="3631440"/>
          </a:xfrm>
          <a:custGeom>
            <a:avLst/>
            <a:gdLst/>
            <a:ahLst/>
            <a:cxnLst/>
            <a:rect l="l" t="t" r="r" b="b"/>
            <a:pathLst>
              <a:path w="3631440" h="3631440">
                <a:moveTo>
                  <a:pt x="0" y="0"/>
                </a:moveTo>
                <a:lnTo>
                  <a:pt x="3631440" y="0"/>
                </a:lnTo>
                <a:lnTo>
                  <a:pt x="3631440" y="3631440"/>
                </a:lnTo>
                <a:lnTo>
                  <a:pt x="0" y="3631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a:off x="-353762" y="2703396"/>
            <a:ext cx="3992532" cy="6554904"/>
          </a:xfrm>
          <a:custGeom>
            <a:avLst/>
            <a:gdLst/>
            <a:ahLst/>
            <a:cxnLst/>
            <a:rect l="l" t="t" r="r" b="b"/>
            <a:pathLst>
              <a:path w="3992532" h="6554904">
                <a:moveTo>
                  <a:pt x="3992532" y="0"/>
                </a:moveTo>
                <a:lnTo>
                  <a:pt x="0" y="0"/>
                </a:lnTo>
                <a:lnTo>
                  <a:pt x="0" y="6554904"/>
                </a:lnTo>
                <a:lnTo>
                  <a:pt x="3992532" y="6554904"/>
                </a:lnTo>
                <a:lnTo>
                  <a:pt x="3992532"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2419555" y="6144711"/>
            <a:ext cx="568885" cy="568885"/>
          </a:xfrm>
          <a:custGeom>
            <a:avLst/>
            <a:gdLst/>
            <a:ahLst/>
            <a:cxnLst/>
            <a:rect l="l" t="t" r="r" b="b"/>
            <a:pathLst>
              <a:path w="568885" h="568885">
                <a:moveTo>
                  <a:pt x="0" y="0"/>
                </a:moveTo>
                <a:lnTo>
                  <a:pt x="568884" y="0"/>
                </a:lnTo>
                <a:lnTo>
                  <a:pt x="568884" y="568885"/>
                </a:lnTo>
                <a:lnTo>
                  <a:pt x="0" y="5688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4800084" y="1750449"/>
            <a:ext cx="568885" cy="568885"/>
          </a:xfrm>
          <a:custGeom>
            <a:avLst/>
            <a:gdLst/>
            <a:ahLst/>
            <a:cxnLst/>
            <a:rect l="l" t="t" r="r" b="b"/>
            <a:pathLst>
              <a:path w="568885" h="568885">
                <a:moveTo>
                  <a:pt x="0" y="0"/>
                </a:moveTo>
                <a:lnTo>
                  <a:pt x="568885" y="0"/>
                </a:lnTo>
                <a:lnTo>
                  <a:pt x="568885" y="568885"/>
                </a:lnTo>
                <a:lnTo>
                  <a:pt x="0" y="5688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flipH="1">
            <a:off x="-2491629" y="5596786"/>
            <a:ext cx="4275734" cy="4731697"/>
          </a:xfrm>
          <a:custGeom>
            <a:avLst/>
            <a:gdLst/>
            <a:ahLst/>
            <a:cxnLst/>
            <a:rect l="l" t="t" r="r" b="b"/>
            <a:pathLst>
              <a:path w="4275734" h="4731697">
                <a:moveTo>
                  <a:pt x="4275734" y="0"/>
                </a:moveTo>
                <a:lnTo>
                  <a:pt x="0" y="0"/>
                </a:lnTo>
                <a:lnTo>
                  <a:pt x="0" y="4731697"/>
                </a:lnTo>
                <a:lnTo>
                  <a:pt x="4275734" y="4731697"/>
                </a:lnTo>
                <a:lnTo>
                  <a:pt x="4275734"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6385390" y="5204429"/>
            <a:ext cx="5555321" cy="983922"/>
            <a:chOff x="0" y="0"/>
            <a:chExt cx="1463130" cy="259140"/>
          </a:xfrm>
        </p:grpSpPr>
        <p:sp>
          <p:nvSpPr>
            <p:cNvPr id="17" name="Freeform 17"/>
            <p:cNvSpPr/>
            <p:nvPr/>
          </p:nvSpPr>
          <p:spPr>
            <a:xfrm>
              <a:off x="0" y="0"/>
              <a:ext cx="1463130" cy="259140"/>
            </a:xfrm>
            <a:custGeom>
              <a:avLst/>
              <a:gdLst/>
              <a:ahLst/>
              <a:cxnLst/>
              <a:rect l="l" t="t" r="r" b="b"/>
              <a:pathLst>
                <a:path w="1463130" h="259140">
                  <a:moveTo>
                    <a:pt x="129570" y="0"/>
                  </a:moveTo>
                  <a:lnTo>
                    <a:pt x="1333560" y="0"/>
                  </a:lnTo>
                  <a:cubicBezTo>
                    <a:pt x="1367924" y="0"/>
                    <a:pt x="1400880" y="13651"/>
                    <a:pt x="1425180" y="37950"/>
                  </a:cubicBezTo>
                  <a:cubicBezTo>
                    <a:pt x="1449479" y="62249"/>
                    <a:pt x="1463130" y="95206"/>
                    <a:pt x="1463130" y="129570"/>
                  </a:cubicBezTo>
                  <a:lnTo>
                    <a:pt x="1463130" y="129570"/>
                  </a:lnTo>
                  <a:cubicBezTo>
                    <a:pt x="1463130" y="163934"/>
                    <a:pt x="1449479" y="196891"/>
                    <a:pt x="1425180" y="221190"/>
                  </a:cubicBezTo>
                  <a:cubicBezTo>
                    <a:pt x="1400880" y="245489"/>
                    <a:pt x="1367924" y="259140"/>
                    <a:pt x="1333560" y="259140"/>
                  </a:cubicBezTo>
                  <a:lnTo>
                    <a:pt x="129570" y="259140"/>
                  </a:lnTo>
                  <a:cubicBezTo>
                    <a:pt x="95206" y="259140"/>
                    <a:pt x="62249" y="245489"/>
                    <a:pt x="37950" y="221190"/>
                  </a:cubicBezTo>
                  <a:cubicBezTo>
                    <a:pt x="13651" y="196891"/>
                    <a:pt x="0" y="163934"/>
                    <a:pt x="0" y="129570"/>
                  </a:cubicBezTo>
                  <a:lnTo>
                    <a:pt x="0" y="129570"/>
                  </a:lnTo>
                  <a:cubicBezTo>
                    <a:pt x="0" y="95206"/>
                    <a:pt x="13651" y="62249"/>
                    <a:pt x="37950" y="37950"/>
                  </a:cubicBezTo>
                  <a:cubicBezTo>
                    <a:pt x="62249" y="13651"/>
                    <a:pt x="95206" y="0"/>
                    <a:pt x="129570" y="0"/>
                  </a:cubicBezTo>
                  <a:close/>
                </a:path>
              </a:pathLst>
            </a:custGeom>
            <a:solidFill>
              <a:srgbClr val="FFB71D"/>
            </a:solidFill>
          </p:spPr>
        </p:sp>
        <p:sp>
          <p:nvSpPr>
            <p:cNvPr id="18" name="TextBox 18"/>
            <p:cNvSpPr txBox="1"/>
            <p:nvPr/>
          </p:nvSpPr>
          <p:spPr>
            <a:xfrm>
              <a:off x="0" y="-85725"/>
              <a:ext cx="1463130" cy="344865"/>
            </a:xfrm>
            <a:prstGeom prst="rect">
              <a:avLst/>
            </a:prstGeom>
          </p:spPr>
          <p:txBody>
            <a:bodyPr lIns="50800" tIns="50800" rIns="50800" bIns="50800" rtlCol="0" anchor="ctr"/>
            <a:lstStyle/>
            <a:p>
              <a:pPr algn="ctr">
                <a:lnSpc>
                  <a:spcPts val="4479"/>
                </a:lnSpc>
              </a:pPr>
              <a:r>
                <a:rPr lang="en-US" sz="3199">
                  <a:solidFill>
                    <a:srgbClr val="000000"/>
                  </a:solidFill>
                  <a:latin typeface="Poppins"/>
                  <a:ea typeface="Poppins"/>
                  <a:cs typeface="Poppins"/>
                  <a:sym typeface="Poppins"/>
                </a:rPr>
                <a:t>Kelompok 8</a:t>
              </a:r>
            </a:p>
          </p:txBody>
        </p:sp>
      </p:grpSp>
      <p:sp>
        <p:nvSpPr>
          <p:cNvPr id="19" name="TextBox 19"/>
          <p:cNvSpPr txBox="1"/>
          <p:nvPr/>
        </p:nvSpPr>
        <p:spPr>
          <a:xfrm>
            <a:off x="3601649" y="2386009"/>
            <a:ext cx="10549468" cy="2390710"/>
          </a:xfrm>
          <a:prstGeom prst="rect">
            <a:avLst/>
          </a:prstGeom>
        </p:spPr>
        <p:txBody>
          <a:bodyPr lIns="0" tIns="0" rIns="0" bIns="0" rtlCol="0" anchor="t">
            <a:spAutoFit/>
          </a:bodyPr>
          <a:lstStyle/>
          <a:p>
            <a:pPr algn="ctr">
              <a:lnSpc>
                <a:spcPts val="4607"/>
              </a:lnSpc>
            </a:pPr>
            <a:r>
              <a:rPr lang="en-US" sz="4607">
                <a:solidFill>
                  <a:srgbClr val="28499A"/>
                </a:solidFill>
                <a:latin typeface="Bernoru SemiCondensed"/>
                <a:ea typeface="Bernoru SemiCondensed"/>
                <a:cs typeface="Bernoru SemiCondensed"/>
                <a:sym typeface="Bernoru SemiCondensed"/>
              </a:rPr>
              <a:t>KLASIFIKASI TIPE ASSAY (PENGUJIAN IKATAN SENYAWA) PADA MOLEKUL NLRP3 MENGGUNAKAN MODEL REGRESI LOGISTIK</a:t>
            </a:r>
          </a:p>
        </p:txBody>
      </p:sp>
      <p:grpSp>
        <p:nvGrpSpPr>
          <p:cNvPr id="20" name="Group 20"/>
          <p:cNvGrpSpPr/>
          <p:nvPr/>
        </p:nvGrpSpPr>
        <p:grpSpPr>
          <a:xfrm>
            <a:off x="3601649" y="6288382"/>
            <a:ext cx="427703" cy="42770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4936140" y="1678183"/>
            <a:ext cx="427703" cy="42770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642504" y="9296400"/>
            <a:ext cx="16053475" cy="452941"/>
          </a:xfrm>
          <a:prstGeom prst="rect">
            <a:avLst/>
          </a:prstGeom>
        </p:spPr>
        <p:txBody>
          <a:bodyPr lIns="0" tIns="0" rIns="0" bIns="0" rtlCol="0" anchor="t">
            <a:spAutoFit/>
          </a:bodyPr>
          <a:lstStyle/>
          <a:p>
            <a:pPr algn="ctr">
              <a:lnSpc>
                <a:spcPts val="3603"/>
              </a:lnSpc>
              <a:spcBef>
                <a:spcPct val="0"/>
              </a:spcBef>
            </a:pPr>
            <a:r>
              <a:rPr lang="en-US" sz="2574" b="1">
                <a:solidFill>
                  <a:srgbClr val="FFFFFF"/>
                </a:solidFill>
                <a:latin typeface="Bernoru SemiCondensed"/>
                <a:ea typeface="Bernoru SemiCondensed"/>
                <a:cs typeface="Bernoru SemiCondensed"/>
                <a:sym typeface="Bernoru SemiCondensed"/>
              </a:rPr>
              <a:t>Yosia Letare Banurea | Sasa Rahma Lia | Muhammad Bagas Kurnia | M. Fahrul Aditya | Nadia Silvani | Asrizal</a:t>
            </a:r>
          </a:p>
        </p:txBody>
      </p:sp>
      <p:sp>
        <p:nvSpPr>
          <p:cNvPr id="27" name="Freeform 27"/>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14"/>
            <a:stretch>
              <a:fillRect/>
            </a:stretch>
          </a:blipFill>
          <a:ln cap="sq">
            <a:noFill/>
            <a:prstDash val="solid"/>
            <a:miter/>
          </a:ln>
        </p:spPr>
      </p:sp>
      <p:sp>
        <p:nvSpPr>
          <p:cNvPr id="28" name="Freeform 28"/>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15"/>
            <a:stretch>
              <a:fillRect/>
            </a:stretch>
          </a:blipFill>
          <a:ln cap="sq">
            <a:noFill/>
            <a:prstDash val="solid"/>
            <a:miter/>
          </a:ln>
        </p:spPr>
      </p:sp>
      <p:sp>
        <p:nvSpPr>
          <p:cNvPr id="29" name="TextBox 29"/>
          <p:cNvSpPr txBox="1"/>
          <p:nvPr/>
        </p:nvSpPr>
        <p:spPr>
          <a:xfrm>
            <a:off x="8028384" y="4953317"/>
            <a:ext cx="2231231" cy="332740"/>
          </a:xfrm>
          <a:prstGeom prst="rect">
            <a:avLst/>
          </a:prstGeom>
        </p:spPr>
        <p:txBody>
          <a:bodyPr lIns="0" tIns="0" rIns="0" bIns="0" rtlCol="0" anchor="t">
            <a:spAutoFit/>
          </a:bodyPr>
          <a:lstStyle/>
          <a:p>
            <a:pPr algn="ctr">
              <a:lnSpc>
                <a:spcPts val="2659"/>
              </a:lnSpc>
              <a:spcBef>
                <a:spcPct val="0"/>
              </a:spcBef>
            </a:pPr>
            <a:r>
              <a:rPr lang="en-US" sz="1899" b="1">
                <a:solidFill>
                  <a:srgbClr val="000000"/>
                </a:solidFill>
                <a:latin typeface="Bernoru SemiCondensed"/>
                <a:ea typeface="Bernoru SemiCondensed"/>
                <a:cs typeface="Bernoru SemiCondensed"/>
                <a:sym typeface="Bernoru SemiCondensed"/>
              </a:rPr>
              <a:t>fingerprint_onehot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742" y="0"/>
            <a:ext cx="18718424" cy="10412123"/>
          </a:xfrm>
          <a:custGeom>
            <a:avLst/>
            <a:gdLst/>
            <a:ahLst/>
            <a:cxnLst/>
            <a:rect l="l" t="t" r="r" b="b"/>
            <a:pathLst>
              <a:path w="18718424" h="10412123">
                <a:moveTo>
                  <a:pt x="0" y="0"/>
                </a:moveTo>
                <a:lnTo>
                  <a:pt x="18718424" y="0"/>
                </a:lnTo>
                <a:lnTo>
                  <a:pt x="18718424" y="10412123"/>
                </a:lnTo>
                <a:lnTo>
                  <a:pt x="0" y="10412123"/>
                </a:lnTo>
                <a:lnTo>
                  <a:pt x="0" y="0"/>
                </a:lnTo>
                <a:close/>
              </a:path>
            </a:pathLst>
          </a:custGeom>
          <a:blipFill>
            <a:blip r:embed="rId2">
              <a:alphaModFix amt="18000"/>
            </a:blip>
            <a:stretch>
              <a:fillRect/>
            </a:stretch>
          </a:blipFill>
        </p:spPr>
      </p:sp>
      <p:grpSp>
        <p:nvGrpSpPr>
          <p:cNvPr id="3" name="Group 3"/>
          <p:cNvGrpSpPr/>
          <p:nvPr/>
        </p:nvGrpSpPr>
        <p:grpSpPr>
          <a:xfrm>
            <a:off x="0" y="4221123"/>
            <a:ext cx="18288000" cy="1969878"/>
            <a:chOff x="0" y="0"/>
            <a:chExt cx="1007803" cy="108555"/>
          </a:xfrm>
        </p:grpSpPr>
        <p:sp>
          <p:nvSpPr>
            <p:cNvPr id="4" name="Freeform 4"/>
            <p:cNvSpPr/>
            <p:nvPr/>
          </p:nvSpPr>
          <p:spPr>
            <a:xfrm>
              <a:off x="0" y="0"/>
              <a:ext cx="1007803" cy="108555"/>
            </a:xfrm>
            <a:custGeom>
              <a:avLst/>
              <a:gdLst/>
              <a:ahLst/>
              <a:cxnLst/>
              <a:rect l="l" t="t" r="r" b="b"/>
              <a:pathLst>
                <a:path w="1007803" h="108555">
                  <a:moveTo>
                    <a:pt x="0" y="0"/>
                  </a:moveTo>
                  <a:lnTo>
                    <a:pt x="1007803" y="0"/>
                  </a:lnTo>
                  <a:lnTo>
                    <a:pt x="1007803" y="108555"/>
                  </a:lnTo>
                  <a:lnTo>
                    <a:pt x="0" y="108555"/>
                  </a:lnTo>
                  <a:close/>
                </a:path>
              </a:pathLst>
            </a:custGeom>
            <a:solidFill>
              <a:srgbClr val="28499A">
                <a:alpha val="92941"/>
              </a:srgbClr>
            </a:solidFill>
          </p:spPr>
        </p:sp>
        <p:sp>
          <p:nvSpPr>
            <p:cNvPr id="5" name="TextBox 5"/>
            <p:cNvSpPr txBox="1"/>
            <p:nvPr/>
          </p:nvSpPr>
          <p:spPr>
            <a:xfrm>
              <a:off x="0" y="-57150"/>
              <a:ext cx="1007803" cy="165705"/>
            </a:xfrm>
            <a:prstGeom prst="rect">
              <a:avLst/>
            </a:prstGeom>
          </p:spPr>
          <p:txBody>
            <a:bodyPr lIns="50800" tIns="50800" rIns="50800" bIns="50800" rtlCol="0" anchor="ctr"/>
            <a:lstStyle/>
            <a:p>
              <a:pPr algn="ctr">
                <a:lnSpc>
                  <a:spcPts val="3053"/>
                </a:lnSpc>
              </a:pPr>
              <a:endParaRPr/>
            </a:p>
          </p:txBody>
        </p:sp>
      </p:grpSp>
      <p:sp>
        <p:nvSpPr>
          <p:cNvPr id="6" name="TextBox 6"/>
          <p:cNvSpPr txBox="1"/>
          <p:nvPr/>
        </p:nvSpPr>
        <p:spPr>
          <a:xfrm>
            <a:off x="3783101" y="4654219"/>
            <a:ext cx="11880313" cy="1130962"/>
          </a:xfrm>
          <a:prstGeom prst="rect">
            <a:avLst/>
          </a:prstGeom>
        </p:spPr>
        <p:txBody>
          <a:bodyPr lIns="0" tIns="0" rIns="0" bIns="0" rtlCol="0" anchor="t">
            <a:spAutoFit/>
          </a:bodyPr>
          <a:lstStyle/>
          <a:p>
            <a:pPr algn="ctr">
              <a:lnSpc>
                <a:spcPts val="8448"/>
              </a:lnSpc>
            </a:pPr>
            <a:r>
              <a:rPr lang="en-US" sz="8448">
                <a:solidFill>
                  <a:srgbClr val="FFFFFF"/>
                </a:solidFill>
                <a:latin typeface="Bernoru SemiCondensed"/>
                <a:ea typeface="Bernoru SemiCondensed"/>
                <a:cs typeface="Bernoru SemiCondensed"/>
                <a:sym typeface="Bernoru SemiCondensed"/>
              </a:rPr>
              <a:t>HASIL DAN PEMBAHASAN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4460" y="-4908575"/>
            <a:ext cx="22732746" cy="19550162"/>
          </a:xfrm>
          <a:custGeom>
            <a:avLst/>
            <a:gdLst/>
            <a:ahLst/>
            <a:cxnLst/>
            <a:rect l="l" t="t" r="r" b="b"/>
            <a:pathLst>
              <a:path w="22732746" h="19550162">
                <a:moveTo>
                  <a:pt x="0" y="0"/>
                </a:moveTo>
                <a:lnTo>
                  <a:pt x="22732747" y="0"/>
                </a:lnTo>
                <a:lnTo>
                  <a:pt x="22732747" y="19550162"/>
                </a:lnTo>
                <a:lnTo>
                  <a:pt x="0" y="1955016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723091" y="-3288896"/>
            <a:ext cx="5012038" cy="5012038"/>
          </a:xfrm>
          <a:custGeom>
            <a:avLst/>
            <a:gdLst/>
            <a:ahLst/>
            <a:cxnLst/>
            <a:rect l="l" t="t" r="r" b="b"/>
            <a:pathLst>
              <a:path w="5012038" h="5012038">
                <a:moveTo>
                  <a:pt x="0" y="0"/>
                </a:moveTo>
                <a:lnTo>
                  <a:pt x="5012038" y="0"/>
                </a:lnTo>
                <a:lnTo>
                  <a:pt x="5012038" y="5012038"/>
                </a:lnTo>
                <a:lnTo>
                  <a:pt x="0" y="5012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80568" y="5668992"/>
            <a:ext cx="7315200" cy="2207860"/>
          </a:xfrm>
          <a:custGeom>
            <a:avLst/>
            <a:gdLst/>
            <a:ahLst/>
            <a:cxnLst/>
            <a:rect l="l" t="t" r="r" b="b"/>
            <a:pathLst>
              <a:path w="7315200" h="2207860">
                <a:moveTo>
                  <a:pt x="0" y="0"/>
                </a:moveTo>
                <a:lnTo>
                  <a:pt x="7315200" y="0"/>
                </a:lnTo>
                <a:lnTo>
                  <a:pt x="7315200" y="2207860"/>
                </a:lnTo>
                <a:lnTo>
                  <a:pt x="0" y="22078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8"/>
            <a:stretch>
              <a:fillRect/>
            </a:stretch>
          </a:blipFill>
          <a:ln cap="sq">
            <a:noFill/>
            <a:prstDash val="solid"/>
            <a:miter/>
          </a:ln>
        </p:spPr>
      </p:sp>
      <p:sp>
        <p:nvSpPr>
          <p:cNvPr id="6" name="Freeform 6"/>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9"/>
            <a:stretch>
              <a:fillRect/>
            </a:stretch>
          </a:blipFill>
          <a:ln cap="sq">
            <a:noFill/>
            <a:prstDash val="solid"/>
            <a:miter/>
          </a:ln>
        </p:spPr>
      </p:sp>
      <p:sp>
        <p:nvSpPr>
          <p:cNvPr id="7" name="Freeform 7"/>
          <p:cNvSpPr/>
          <p:nvPr/>
        </p:nvSpPr>
        <p:spPr>
          <a:xfrm>
            <a:off x="180568" y="2489261"/>
            <a:ext cx="7315200" cy="2207860"/>
          </a:xfrm>
          <a:custGeom>
            <a:avLst/>
            <a:gdLst/>
            <a:ahLst/>
            <a:cxnLst/>
            <a:rect l="l" t="t" r="r" b="b"/>
            <a:pathLst>
              <a:path w="7315200" h="2207860">
                <a:moveTo>
                  <a:pt x="0" y="0"/>
                </a:moveTo>
                <a:lnTo>
                  <a:pt x="7315200" y="0"/>
                </a:lnTo>
                <a:lnTo>
                  <a:pt x="7315200" y="2207860"/>
                </a:lnTo>
                <a:lnTo>
                  <a:pt x="0" y="22078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9490644" y="3726542"/>
            <a:ext cx="7315200" cy="2207860"/>
          </a:xfrm>
          <a:custGeom>
            <a:avLst/>
            <a:gdLst/>
            <a:ahLst/>
            <a:cxnLst/>
            <a:rect l="l" t="t" r="r" b="b"/>
            <a:pathLst>
              <a:path w="7315200" h="2207860">
                <a:moveTo>
                  <a:pt x="0" y="0"/>
                </a:moveTo>
                <a:lnTo>
                  <a:pt x="7315200" y="0"/>
                </a:lnTo>
                <a:lnTo>
                  <a:pt x="7315200" y="2207861"/>
                </a:lnTo>
                <a:lnTo>
                  <a:pt x="0" y="22078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9490644" y="7657777"/>
            <a:ext cx="7315200" cy="2207860"/>
          </a:xfrm>
          <a:custGeom>
            <a:avLst/>
            <a:gdLst/>
            <a:ahLst/>
            <a:cxnLst/>
            <a:rect l="l" t="t" r="r" b="b"/>
            <a:pathLst>
              <a:path w="7315200" h="2207860">
                <a:moveTo>
                  <a:pt x="0" y="0"/>
                </a:moveTo>
                <a:lnTo>
                  <a:pt x="7315200" y="0"/>
                </a:lnTo>
                <a:lnTo>
                  <a:pt x="7315200" y="2207860"/>
                </a:lnTo>
                <a:lnTo>
                  <a:pt x="0" y="22078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5878516" y="1336101"/>
            <a:ext cx="9873813" cy="972185"/>
          </a:xfrm>
          <a:prstGeom prst="rect">
            <a:avLst/>
          </a:prstGeom>
        </p:spPr>
        <p:txBody>
          <a:bodyPr lIns="0" tIns="0" rIns="0" bIns="0" rtlCol="0" anchor="t">
            <a:spAutoFit/>
          </a:bodyPr>
          <a:lstStyle/>
          <a:p>
            <a:pPr algn="l">
              <a:lnSpc>
                <a:spcPts val="6399"/>
              </a:lnSpc>
            </a:pPr>
            <a:r>
              <a:rPr lang="en-US" sz="6399">
                <a:solidFill>
                  <a:srgbClr val="1B1B1B"/>
                </a:solidFill>
                <a:latin typeface="Abstracted Dream"/>
                <a:ea typeface="Abstracted Dream"/>
                <a:cs typeface="Abstracted Dream"/>
                <a:sym typeface="Abstracted Dream"/>
              </a:rPr>
              <a:t>Hasil Pembahasan</a:t>
            </a:r>
          </a:p>
        </p:txBody>
      </p:sp>
      <p:sp>
        <p:nvSpPr>
          <p:cNvPr id="11" name="Freeform 11"/>
          <p:cNvSpPr/>
          <p:nvPr/>
        </p:nvSpPr>
        <p:spPr>
          <a:xfrm>
            <a:off x="14735129" y="0"/>
            <a:ext cx="3552871" cy="3446285"/>
          </a:xfrm>
          <a:custGeom>
            <a:avLst/>
            <a:gdLst/>
            <a:ahLst/>
            <a:cxnLst/>
            <a:rect l="l" t="t" r="r" b="b"/>
            <a:pathLst>
              <a:path w="3552871" h="3446285">
                <a:moveTo>
                  <a:pt x="0" y="0"/>
                </a:moveTo>
                <a:lnTo>
                  <a:pt x="3552871" y="0"/>
                </a:lnTo>
                <a:lnTo>
                  <a:pt x="3552871" y="3446285"/>
                </a:lnTo>
                <a:lnTo>
                  <a:pt x="0" y="344628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flipV="1">
            <a:off x="0" y="8761707"/>
            <a:ext cx="4354286" cy="4114800"/>
          </a:xfrm>
          <a:custGeom>
            <a:avLst/>
            <a:gdLst/>
            <a:ahLst/>
            <a:cxnLst/>
            <a:rect l="l" t="t" r="r" b="b"/>
            <a:pathLst>
              <a:path w="4354286" h="4114800">
                <a:moveTo>
                  <a:pt x="0" y="4114800"/>
                </a:moveTo>
                <a:lnTo>
                  <a:pt x="4354286" y="4114800"/>
                </a:lnTo>
                <a:lnTo>
                  <a:pt x="4354286" y="0"/>
                </a:lnTo>
                <a:lnTo>
                  <a:pt x="0" y="0"/>
                </a:lnTo>
                <a:lnTo>
                  <a:pt x="0" y="411480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TextBox 13"/>
          <p:cNvSpPr txBox="1"/>
          <p:nvPr/>
        </p:nvSpPr>
        <p:spPr>
          <a:xfrm>
            <a:off x="791192" y="2801967"/>
            <a:ext cx="10770328" cy="1162050"/>
          </a:xfrm>
          <a:prstGeom prst="rect">
            <a:avLst/>
          </a:prstGeom>
        </p:spPr>
        <p:txBody>
          <a:bodyPr lIns="0" tIns="0" rIns="0" bIns="0" rtlCol="0" anchor="t">
            <a:spAutoFit/>
          </a:bodyPr>
          <a:lstStyle/>
          <a:p>
            <a:pPr algn="just">
              <a:lnSpc>
                <a:spcPts val="2999"/>
              </a:lnSpc>
            </a:pPr>
            <a:r>
              <a:rPr lang="en-US" sz="2499">
                <a:solidFill>
                  <a:srgbClr val="000000"/>
                </a:solidFill>
                <a:latin typeface="Abstracted Dream"/>
                <a:ea typeface="Abstracted Dream"/>
                <a:cs typeface="Abstracted Dream"/>
                <a:sym typeface="Abstracted Dream"/>
              </a:rPr>
              <a:t>Penelitian ini menggunakan dataset yang diambil dari database bioaktivitas ChEMBL, fokus pada molekul NLRP3 yang memiliki peran signifikan dalam respon inflamasi dan penyakit terkait.</a:t>
            </a:r>
          </a:p>
        </p:txBody>
      </p:sp>
      <p:sp>
        <p:nvSpPr>
          <p:cNvPr id="14" name="TextBox 14"/>
          <p:cNvSpPr txBox="1"/>
          <p:nvPr/>
        </p:nvSpPr>
        <p:spPr>
          <a:xfrm>
            <a:off x="7104975" y="4187127"/>
            <a:ext cx="10770328" cy="1533525"/>
          </a:xfrm>
          <a:prstGeom prst="rect">
            <a:avLst/>
          </a:prstGeom>
        </p:spPr>
        <p:txBody>
          <a:bodyPr lIns="0" tIns="0" rIns="0" bIns="0" rtlCol="0" anchor="t">
            <a:spAutoFit/>
          </a:bodyPr>
          <a:lstStyle/>
          <a:p>
            <a:pPr algn="just">
              <a:lnSpc>
                <a:spcPts val="2999"/>
              </a:lnSpc>
            </a:pPr>
            <a:r>
              <a:rPr lang="en-US" sz="2499">
                <a:solidFill>
                  <a:srgbClr val="000000"/>
                </a:solidFill>
                <a:latin typeface="Abstracted Dream"/>
                <a:ea typeface="Abstracted Dream"/>
                <a:cs typeface="Abstracted Dream"/>
                <a:sym typeface="Abstracted Dream"/>
              </a:rPr>
              <a:t>Dataset awal berjumlah 843 entri, yang setelah eliminasi duplikat berkurang menjadi 833 sampel valid. Proses pra-pemrosesan meliputi eliminasi duplikat dan imputasi nilai yang hilang pada "pchembl_value" dan "activity_comment" untuk meningkatkan akurasi model.</a:t>
            </a:r>
          </a:p>
        </p:txBody>
      </p:sp>
      <p:sp>
        <p:nvSpPr>
          <p:cNvPr id="15" name="TextBox 15"/>
          <p:cNvSpPr txBox="1"/>
          <p:nvPr/>
        </p:nvSpPr>
        <p:spPr>
          <a:xfrm>
            <a:off x="745990" y="5943762"/>
            <a:ext cx="10770328" cy="1533525"/>
          </a:xfrm>
          <a:prstGeom prst="rect">
            <a:avLst/>
          </a:prstGeom>
        </p:spPr>
        <p:txBody>
          <a:bodyPr lIns="0" tIns="0" rIns="0" bIns="0" rtlCol="0" anchor="t">
            <a:spAutoFit/>
          </a:bodyPr>
          <a:lstStyle/>
          <a:p>
            <a:pPr algn="just">
              <a:lnSpc>
                <a:spcPts val="2999"/>
              </a:lnSpc>
            </a:pPr>
            <a:r>
              <a:rPr lang="en-US" sz="2499">
                <a:solidFill>
                  <a:srgbClr val="000000"/>
                </a:solidFill>
                <a:latin typeface="Abstracted Dream"/>
                <a:ea typeface="Abstracted Dream"/>
                <a:cs typeface="Abstracted Dream"/>
                <a:sym typeface="Abstracted Dream"/>
              </a:rPr>
              <a:t>Variabel target "assay_type" diubah menjadi biner, dengan "pchembl_value" di atas 5 dikategorikan sebagai aktif (1), dan 5 atau lebih rendah sebagai tidak aktif (0). Representasi molekul menggunakan Morgan Fingerprint yang dikonversi menjadi format one-hot encoding memfasilitasi analisis lebih lanjut.</a:t>
            </a:r>
          </a:p>
        </p:txBody>
      </p:sp>
      <p:sp>
        <p:nvSpPr>
          <p:cNvPr id="16" name="TextBox 16"/>
          <p:cNvSpPr txBox="1"/>
          <p:nvPr/>
        </p:nvSpPr>
        <p:spPr>
          <a:xfrm>
            <a:off x="7104975" y="7971132"/>
            <a:ext cx="10770328" cy="1533525"/>
          </a:xfrm>
          <a:prstGeom prst="rect">
            <a:avLst/>
          </a:prstGeom>
        </p:spPr>
        <p:txBody>
          <a:bodyPr lIns="0" tIns="0" rIns="0" bIns="0" rtlCol="0" anchor="t">
            <a:spAutoFit/>
          </a:bodyPr>
          <a:lstStyle/>
          <a:p>
            <a:pPr algn="just">
              <a:lnSpc>
                <a:spcPts val="2999"/>
              </a:lnSpc>
            </a:pPr>
            <a:r>
              <a:rPr lang="en-US" sz="2499">
                <a:solidFill>
                  <a:srgbClr val="000000"/>
                </a:solidFill>
                <a:latin typeface="Abstracted Dream"/>
                <a:ea typeface="Abstracted Dream"/>
                <a:cs typeface="Abstracted Dream"/>
                <a:sym typeface="Abstracted Dream"/>
              </a:rPr>
              <a:t>Teknik undersampling diterapkan untuk menyeimbangkan jumlah sampel antara dua kelas assay, B dan F, masing-masing menjadi 136 sampel. Data yang telah diseimbangkan ini siap untuk analisis menggunakan model regresi logistik, yang bertujuan mengklasifikasikan molekul berdasarkan respons terhadap assay yang diuji.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8428" y="7476937"/>
            <a:ext cx="18944857" cy="3311088"/>
            <a:chOff x="0" y="0"/>
            <a:chExt cx="25259809" cy="4414783"/>
          </a:xfrm>
        </p:grpSpPr>
        <p:grpSp>
          <p:nvGrpSpPr>
            <p:cNvPr id="3" name="Group 3"/>
            <p:cNvGrpSpPr/>
            <p:nvPr/>
          </p:nvGrpSpPr>
          <p:grpSpPr>
            <a:xfrm>
              <a:off x="0" y="0"/>
              <a:ext cx="25259809" cy="1480118"/>
              <a:chOff x="0" y="0"/>
              <a:chExt cx="4989592" cy="292369"/>
            </a:xfrm>
          </p:grpSpPr>
          <p:sp>
            <p:nvSpPr>
              <p:cNvPr id="4" name="Freeform 4"/>
              <p:cNvSpPr/>
              <p:nvPr/>
            </p:nvSpPr>
            <p:spPr>
              <a:xfrm>
                <a:off x="0" y="0"/>
                <a:ext cx="4989592" cy="292369"/>
              </a:xfrm>
              <a:custGeom>
                <a:avLst/>
                <a:gdLst/>
                <a:ahLst/>
                <a:cxnLst/>
                <a:rect l="l" t="t" r="r" b="b"/>
                <a:pathLst>
                  <a:path w="4989592" h="292369">
                    <a:moveTo>
                      <a:pt x="0" y="0"/>
                    </a:moveTo>
                    <a:lnTo>
                      <a:pt x="4989592" y="0"/>
                    </a:lnTo>
                    <a:lnTo>
                      <a:pt x="4989592" y="292369"/>
                    </a:lnTo>
                    <a:lnTo>
                      <a:pt x="0" y="292369"/>
                    </a:lnTo>
                    <a:close/>
                  </a:path>
                </a:pathLst>
              </a:custGeom>
              <a:solidFill>
                <a:srgbClr val="28499A"/>
              </a:solidFill>
            </p:spPr>
          </p:sp>
          <p:sp>
            <p:nvSpPr>
              <p:cNvPr id="5" name="TextBox 5"/>
              <p:cNvSpPr txBox="1"/>
              <p:nvPr/>
            </p:nvSpPr>
            <p:spPr>
              <a:xfrm>
                <a:off x="0" y="-47625"/>
                <a:ext cx="4989592" cy="33999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772875"/>
              <a:ext cx="25259809" cy="3641908"/>
              <a:chOff x="0" y="0"/>
              <a:chExt cx="4989592" cy="719389"/>
            </a:xfrm>
          </p:grpSpPr>
          <p:sp>
            <p:nvSpPr>
              <p:cNvPr id="7" name="Freeform 7"/>
              <p:cNvSpPr/>
              <p:nvPr/>
            </p:nvSpPr>
            <p:spPr>
              <a:xfrm>
                <a:off x="0" y="0"/>
                <a:ext cx="4989592" cy="719389"/>
              </a:xfrm>
              <a:custGeom>
                <a:avLst/>
                <a:gdLst/>
                <a:ahLst/>
                <a:cxnLst/>
                <a:rect l="l" t="t" r="r" b="b"/>
                <a:pathLst>
                  <a:path w="4989592" h="719389">
                    <a:moveTo>
                      <a:pt x="0" y="0"/>
                    </a:moveTo>
                    <a:lnTo>
                      <a:pt x="4989592" y="0"/>
                    </a:lnTo>
                    <a:lnTo>
                      <a:pt x="4989592" y="719389"/>
                    </a:lnTo>
                    <a:lnTo>
                      <a:pt x="0" y="719389"/>
                    </a:lnTo>
                    <a:close/>
                  </a:path>
                </a:pathLst>
              </a:custGeom>
              <a:solidFill>
                <a:srgbClr val="3158B6"/>
              </a:solidFill>
            </p:spPr>
          </p:sp>
          <p:sp>
            <p:nvSpPr>
              <p:cNvPr id="8" name="TextBox 8"/>
              <p:cNvSpPr txBox="1"/>
              <p:nvPr/>
            </p:nvSpPr>
            <p:spPr>
              <a:xfrm>
                <a:off x="0" y="-47625"/>
                <a:ext cx="4989592" cy="76701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4449663" y="-1652963"/>
            <a:ext cx="13633205" cy="10911263"/>
          </a:xfrm>
          <a:custGeom>
            <a:avLst/>
            <a:gdLst/>
            <a:ahLst/>
            <a:cxnLst/>
            <a:rect l="l" t="t" r="r" b="b"/>
            <a:pathLst>
              <a:path w="13633205" h="10911263">
                <a:moveTo>
                  <a:pt x="0" y="0"/>
                </a:moveTo>
                <a:lnTo>
                  <a:pt x="13633205" y="0"/>
                </a:lnTo>
                <a:lnTo>
                  <a:pt x="13633205" y="10911263"/>
                </a:lnTo>
                <a:lnTo>
                  <a:pt x="0" y="10911263"/>
                </a:lnTo>
                <a:lnTo>
                  <a:pt x="0" y="0"/>
                </a:lnTo>
                <a:close/>
              </a:path>
            </a:pathLst>
          </a:custGeom>
          <a:blipFill>
            <a:blip r:embed="rId2">
              <a:extLst>
                <a:ext uri="{96DAC541-7B7A-43D3-8B79-37D633B846F1}">
                  <asvg:svgBlip xmlns:asvg="http://schemas.microsoft.com/office/drawing/2016/SVG/main" r:embed="rId3"/>
                </a:ext>
              </a:extLst>
            </a:blip>
            <a:stretch>
              <a:fillRect l="-4807"/>
            </a:stretch>
          </a:blipFill>
        </p:spPr>
      </p:sp>
      <p:sp>
        <p:nvSpPr>
          <p:cNvPr id="10" name="Freeform 10"/>
          <p:cNvSpPr/>
          <p:nvPr/>
        </p:nvSpPr>
        <p:spPr>
          <a:xfrm>
            <a:off x="-800239" y="2076525"/>
            <a:ext cx="4188209" cy="4188209"/>
          </a:xfrm>
          <a:custGeom>
            <a:avLst/>
            <a:gdLst/>
            <a:ahLst/>
            <a:cxnLst/>
            <a:rect l="l" t="t" r="r" b="b"/>
            <a:pathLst>
              <a:path w="4188209" h="4188209">
                <a:moveTo>
                  <a:pt x="0" y="0"/>
                </a:moveTo>
                <a:lnTo>
                  <a:pt x="4188209" y="0"/>
                </a:lnTo>
                <a:lnTo>
                  <a:pt x="4188209" y="4188209"/>
                </a:lnTo>
                <a:lnTo>
                  <a:pt x="0" y="41882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flipH="1">
            <a:off x="-644508" y="1514792"/>
            <a:ext cx="5820572" cy="8229600"/>
          </a:xfrm>
          <a:custGeom>
            <a:avLst/>
            <a:gdLst/>
            <a:ahLst/>
            <a:cxnLst/>
            <a:rect l="l" t="t" r="r" b="b"/>
            <a:pathLst>
              <a:path w="5820572" h="8229600">
                <a:moveTo>
                  <a:pt x="5820571" y="0"/>
                </a:moveTo>
                <a:lnTo>
                  <a:pt x="0" y="0"/>
                </a:lnTo>
                <a:lnTo>
                  <a:pt x="0" y="8229600"/>
                </a:lnTo>
                <a:lnTo>
                  <a:pt x="5820571" y="8229600"/>
                </a:lnTo>
                <a:lnTo>
                  <a:pt x="582057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5176063" y="4062378"/>
            <a:ext cx="568885" cy="568885"/>
          </a:xfrm>
          <a:custGeom>
            <a:avLst/>
            <a:gdLst/>
            <a:ahLst/>
            <a:cxnLst/>
            <a:rect l="l" t="t" r="r" b="b"/>
            <a:pathLst>
              <a:path w="568885" h="568885">
                <a:moveTo>
                  <a:pt x="0" y="0"/>
                </a:moveTo>
                <a:lnTo>
                  <a:pt x="568885" y="0"/>
                </a:lnTo>
                <a:lnTo>
                  <a:pt x="568885" y="568885"/>
                </a:lnTo>
                <a:lnTo>
                  <a:pt x="0" y="5688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3" name="Group 13"/>
          <p:cNvGrpSpPr/>
          <p:nvPr/>
        </p:nvGrpSpPr>
        <p:grpSpPr>
          <a:xfrm>
            <a:off x="832757" y="5662704"/>
            <a:ext cx="461109" cy="4611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33318" y="1514792"/>
            <a:ext cx="799439" cy="799439"/>
          </a:xfrm>
          <a:custGeom>
            <a:avLst/>
            <a:gdLst/>
            <a:ahLst/>
            <a:cxnLst/>
            <a:rect l="l" t="t" r="r" b="b"/>
            <a:pathLst>
              <a:path w="799439" h="799439">
                <a:moveTo>
                  <a:pt x="0" y="0"/>
                </a:moveTo>
                <a:lnTo>
                  <a:pt x="799439" y="0"/>
                </a:lnTo>
                <a:lnTo>
                  <a:pt x="799439" y="799440"/>
                </a:lnTo>
                <a:lnTo>
                  <a:pt x="0" y="7994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12"/>
            <a:stretch>
              <a:fillRect/>
            </a:stretch>
          </a:blipFill>
          <a:ln cap="sq">
            <a:noFill/>
            <a:prstDash val="solid"/>
            <a:miter/>
          </a:ln>
        </p:spPr>
      </p:sp>
      <p:sp>
        <p:nvSpPr>
          <p:cNvPr id="18" name="Freeform 18"/>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13"/>
            <a:stretch>
              <a:fillRect/>
            </a:stretch>
          </a:blipFill>
          <a:ln cap="sq">
            <a:noFill/>
            <a:prstDash val="solid"/>
            <a:miter/>
          </a:ln>
        </p:spPr>
      </p:sp>
      <p:sp>
        <p:nvSpPr>
          <p:cNvPr id="19" name="Freeform 19"/>
          <p:cNvSpPr/>
          <p:nvPr/>
        </p:nvSpPr>
        <p:spPr>
          <a:xfrm>
            <a:off x="4449663" y="2754439"/>
            <a:ext cx="13838337" cy="3753649"/>
          </a:xfrm>
          <a:custGeom>
            <a:avLst/>
            <a:gdLst/>
            <a:ahLst/>
            <a:cxnLst/>
            <a:rect l="l" t="t" r="r" b="b"/>
            <a:pathLst>
              <a:path w="13838337" h="3753649">
                <a:moveTo>
                  <a:pt x="0" y="0"/>
                </a:moveTo>
                <a:lnTo>
                  <a:pt x="13838337" y="0"/>
                </a:lnTo>
                <a:lnTo>
                  <a:pt x="13838337" y="3753648"/>
                </a:lnTo>
                <a:lnTo>
                  <a:pt x="0" y="3753648"/>
                </a:lnTo>
                <a:lnTo>
                  <a:pt x="0" y="0"/>
                </a:lnTo>
                <a:close/>
              </a:path>
            </a:pathLst>
          </a:custGeom>
          <a:blipFill>
            <a:blip r:embed="rId14"/>
            <a:stretch>
              <a:fillRect/>
            </a:stretch>
          </a:blipFill>
        </p:spPr>
      </p:sp>
      <p:sp>
        <p:nvSpPr>
          <p:cNvPr id="20" name="TextBox 20"/>
          <p:cNvSpPr txBox="1"/>
          <p:nvPr/>
        </p:nvSpPr>
        <p:spPr>
          <a:xfrm>
            <a:off x="8101715" y="666433"/>
            <a:ext cx="7502291" cy="848360"/>
          </a:xfrm>
          <a:prstGeom prst="rect">
            <a:avLst/>
          </a:prstGeom>
        </p:spPr>
        <p:txBody>
          <a:bodyPr lIns="0" tIns="0" rIns="0" bIns="0" rtlCol="0" anchor="t">
            <a:spAutoFit/>
          </a:bodyPr>
          <a:lstStyle/>
          <a:p>
            <a:pPr algn="l">
              <a:lnSpc>
                <a:spcPts val="6399"/>
              </a:lnSpc>
            </a:pPr>
            <a:r>
              <a:rPr lang="en-US" sz="6399">
                <a:solidFill>
                  <a:srgbClr val="1B1B1B"/>
                </a:solidFill>
                <a:latin typeface="Bernoru SemiCondensed"/>
                <a:ea typeface="Bernoru SemiCondensed"/>
                <a:cs typeface="Bernoru SemiCondensed"/>
                <a:sym typeface="Bernoru SemiCondensed"/>
              </a:rPr>
              <a:t>Tampilan Data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158B6"/>
        </a:solidFill>
        <a:effectLst/>
      </p:bgPr>
    </p:bg>
    <p:spTree>
      <p:nvGrpSpPr>
        <p:cNvPr id="1" name=""/>
        <p:cNvGrpSpPr/>
        <p:nvPr/>
      </p:nvGrpSpPr>
      <p:grpSpPr>
        <a:xfrm>
          <a:off x="0" y="0"/>
          <a:ext cx="0" cy="0"/>
          <a:chOff x="0" y="0"/>
          <a:chExt cx="0" cy="0"/>
        </a:xfrm>
      </p:grpSpPr>
      <p:grpSp>
        <p:nvGrpSpPr>
          <p:cNvPr id="2" name="Group 2"/>
          <p:cNvGrpSpPr/>
          <p:nvPr/>
        </p:nvGrpSpPr>
        <p:grpSpPr>
          <a:xfrm>
            <a:off x="-583800" y="428676"/>
            <a:ext cx="19455600" cy="9429648"/>
            <a:chOff x="0" y="0"/>
            <a:chExt cx="5124109" cy="2483529"/>
          </a:xfrm>
        </p:grpSpPr>
        <p:sp>
          <p:nvSpPr>
            <p:cNvPr id="3" name="Freeform 3"/>
            <p:cNvSpPr/>
            <p:nvPr/>
          </p:nvSpPr>
          <p:spPr>
            <a:xfrm>
              <a:off x="0" y="0"/>
              <a:ext cx="5124109" cy="2483529"/>
            </a:xfrm>
            <a:custGeom>
              <a:avLst/>
              <a:gdLst/>
              <a:ahLst/>
              <a:cxnLst/>
              <a:rect l="l" t="t" r="r" b="b"/>
              <a:pathLst>
                <a:path w="5124109" h="2483529">
                  <a:moveTo>
                    <a:pt x="19896" y="0"/>
                  </a:moveTo>
                  <a:lnTo>
                    <a:pt x="5104212" y="0"/>
                  </a:lnTo>
                  <a:cubicBezTo>
                    <a:pt x="5115201" y="0"/>
                    <a:pt x="5124109" y="8908"/>
                    <a:pt x="5124109" y="19896"/>
                  </a:cubicBezTo>
                  <a:lnTo>
                    <a:pt x="5124109" y="2463632"/>
                  </a:lnTo>
                  <a:cubicBezTo>
                    <a:pt x="5124109" y="2468909"/>
                    <a:pt x="5122012" y="2473970"/>
                    <a:pt x="5118281" y="2477701"/>
                  </a:cubicBezTo>
                  <a:cubicBezTo>
                    <a:pt x="5114550" y="2481432"/>
                    <a:pt x="5109489" y="2483529"/>
                    <a:pt x="5104212" y="2483529"/>
                  </a:cubicBezTo>
                  <a:lnTo>
                    <a:pt x="19896" y="2483529"/>
                  </a:lnTo>
                  <a:cubicBezTo>
                    <a:pt x="14620" y="2483529"/>
                    <a:pt x="9559" y="2481432"/>
                    <a:pt x="5828" y="2477701"/>
                  </a:cubicBezTo>
                  <a:cubicBezTo>
                    <a:pt x="2096" y="2473970"/>
                    <a:pt x="0" y="2468909"/>
                    <a:pt x="0" y="2463632"/>
                  </a:cubicBezTo>
                  <a:lnTo>
                    <a:pt x="0" y="19896"/>
                  </a:lnTo>
                  <a:cubicBezTo>
                    <a:pt x="0" y="14620"/>
                    <a:pt x="2096" y="9559"/>
                    <a:pt x="5828" y="5828"/>
                  </a:cubicBezTo>
                  <a:cubicBezTo>
                    <a:pt x="9559" y="2096"/>
                    <a:pt x="14620" y="0"/>
                    <a:pt x="19896" y="0"/>
                  </a:cubicBezTo>
                  <a:close/>
                </a:path>
              </a:pathLst>
            </a:custGeom>
            <a:solidFill>
              <a:srgbClr val="FFF4EA"/>
            </a:solidFill>
          </p:spPr>
        </p:sp>
        <p:sp>
          <p:nvSpPr>
            <p:cNvPr id="4" name="TextBox 4"/>
            <p:cNvSpPr txBox="1"/>
            <p:nvPr/>
          </p:nvSpPr>
          <p:spPr>
            <a:xfrm>
              <a:off x="0" y="-47625"/>
              <a:ext cx="5124109" cy="253115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72077" y="8552929"/>
            <a:ext cx="3468142" cy="3468142"/>
          </a:xfrm>
          <a:custGeom>
            <a:avLst/>
            <a:gdLst/>
            <a:ahLst/>
            <a:cxnLst/>
            <a:rect l="l" t="t" r="r" b="b"/>
            <a:pathLst>
              <a:path w="3468142" h="3468142">
                <a:moveTo>
                  <a:pt x="0" y="0"/>
                </a:moveTo>
                <a:lnTo>
                  <a:pt x="3468143" y="0"/>
                </a:lnTo>
                <a:lnTo>
                  <a:pt x="3468143" y="3468142"/>
                </a:lnTo>
                <a:lnTo>
                  <a:pt x="0" y="3468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227810">
            <a:off x="486899" y="896373"/>
            <a:ext cx="2618333" cy="3182029"/>
          </a:xfrm>
          <a:custGeom>
            <a:avLst/>
            <a:gdLst/>
            <a:ahLst/>
            <a:cxnLst/>
            <a:rect l="l" t="t" r="r" b="b"/>
            <a:pathLst>
              <a:path w="2618333" h="3182029">
                <a:moveTo>
                  <a:pt x="0" y="0"/>
                </a:moveTo>
                <a:lnTo>
                  <a:pt x="2618333" y="0"/>
                </a:lnTo>
                <a:lnTo>
                  <a:pt x="2618333" y="3182029"/>
                </a:lnTo>
                <a:lnTo>
                  <a:pt x="0" y="3182029"/>
                </a:lnTo>
                <a:lnTo>
                  <a:pt x="0" y="0"/>
                </a:lnTo>
                <a:close/>
              </a:path>
            </a:pathLst>
          </a:custGeom>
          <a:blipFill>
            <a:blip r:embed="rId4">
              <a:extLst>
                <a:ext uri="{96DAC541-7B7A-43D3-8B79-37D633B846F1}">
                  <asvg:svgBlip xmlns:asvg="http://schemas.microsoft.com/office/drawing/2016/SVG/main" r:embed="rId5"/>
                </a:ext>
              </a:extLst>
            </a:blip>
            <a:stretch>
              <a:fillRect l="-188667" b="-145106"/>
            </a:stretch>
          </a:blipFill>
        </p:spPr>
      </p:sp>
      <p:sp>
        <p:nvSpPr>
          <p:cNvPr id="7" name="Freeform 7"/>
          <p:cNvSpPr/>
          <p:nvPr/>
        </p:nvSpPr>
        <p:spPr>
          <a:xfrm>
            <a:off x="2835178" y="1732171"/>
            <a:ext cx="568885" cy="568885"/>
          </a:xfrm>
          <a:custGeom>
            <a:avLst/>
            <a:gdLst/>
            <a:ahLst/>
            <a:cxnLst/>
            <a:rect l="l" t="t" r="r" b="b"/>
            <a:pathLst>
              <a:path w="568885" h="568885">
                <a:moveTo>
                  <a:pt x="0" y="0"/>
                </a:moveTo>
                <a:lnTo>
                  <a:pt x="568885" y="0"/>
                </a:lnTo>
                <a:lnTo>
                  <a:pt x="568885" y="568885"/>
                </a:lnTo>
                <a:lnTo>
                  <a:pt x="0" y="568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7583685" y="3481720"/>
            <a:ext cx="461109" cy="4611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8"/>
            <a:stretch>
              <a:fillRect/>
            </a:stretch>
          </a:blipFill>
          <a:ln cap="sq">
            <a:noFill/>
            <a:prstDash val="solid"/>
            <a:miter/>
          </a:ln>
        </p:spPr>
      </p:sp>
      <p:sp>
        <p:nvSpPr>
          <p:cNvPr id="12" name="Freeform 12"/>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9"/>
            <a:stretch>
              <a:fillRect/>
            </a:stretch>
          </a:blipFill>
          <a:ln cap="sq">
            <a:noFill/>
            <a:prstDash val="solid"/>
            <a:miter/>
          </a:ln>
        </p:spPr>
      </p:sp>
      <p:sp>
        <p:nvSpPr>
          <p:cNvPr id="13" name="Freeform 13"/>
          <p:cNvSpPr/>
          <p:nvPr/>
        </p:nvSpPr>
        <p:spPr>
          <a:xfrm>
            <a:off x="8337757" y="2016614"/>
            <a:ext cx="8921543" cy="7472021"/>
          </a:xfrm>
          <a:custGeom>
            <a:avLst/>
            <a:gdLst/>
            <a:ahLst/>
            <a:cxnLst/>
            <a:rect l="l" t="t" r="r" b="b"/>
            <a:pathLst>
              <a:path w="8921543" h="7472021">
                <a:moveTo>
                  <a:pt x="0" y="0"/>
                </a:moveTo>
                <a:lnTo>
                  <a:pt x="8921543" y="0"/>
                </a:lnTo>
                <a:lnTo>
                  <a:pt x="8921543" y="7472021"/>
                </a:lnTo>
                <a:lnTo>
                  <a:pt x="0" y="7472021"/>
                </a:lnTo>
                <a:lnTo>
                  <a:pt x="0" y="0"/>
                </a:lnTo>
                <a:close/>
              </a:path>
            </a:pathLst>
          </a:custGeom>
          <a:blipFill>
            <a:blip r:embed="rId10"/>
            <a:stretch>
              <a:fillRect l="-207" r="-207" b="-9541"/>
            </a:stretch>
          </a:blipFill>
        </p:spPr>
      </p:sp>
      <p:sp>
        <p:nvSpPr>
          <p:cNvPr id="14" name="Freeform 14"/>
          <p:cNvSpPr/>
          <p:nvPr/>
        </p:nvSpPr>
        <p:spPr>
          <a:xfrm>
            <a:off x="15849614" y="-705371"/>
            <a:ext cx="3468142" cy="3468142"/>
          </a:xfrm>
          <a:custGeom>
            <a:avLst/>
            <a:gdLst/>
            <a:ahLst/>
            <a:cxnLst/>
            <a:rect l="l" t="t" r="r" b="b"/>
            <a:pathLst>
              <a:path w="3468142" h="3468142">
                <a:moveTo>
                  <a:pt x="0" y="0"/>
                </a:moveTo>
                <a:lnTo>
                  <a:pt x="3468142" y="0"/>
                </a:lnTo>
                <a:lnTo>
                  <a:pt x="3468142" y="3468142"/>
                </a:lnTo>
                <a:lnTo>
                  <a:pt x="0" y="3468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5771112" y="666433"/>
            <a:ext cx="7142567" cy="848360"/>
          </a:xfrm>
          <a:prstGeom prst="rect">
            <a:avLst/>
          </a:prstGeom>
        </p:spPr>
        <p:txBody>
          <a:bodyPr lIns="0" tIns="0" rIns="0" bIns="0" rtlCol="0" anchor="t">
            <a:spAutoFit/>
          </a:bodyPr>
          <a:lstStyle/>
          <a:p>
            <a:pPr algn="ctr">
              <a:lnSpc>
                <a:spcPts val="6399"/>
              </a:lnSpc>
            </a:pPr>
            <a:r>
              <a:rPr lang="en-US" sz="6399">
                <a:solidFill>
                  <a:srgbClr val="1B1B1B"/>
                </a:solidFill>
                <a:latin typeface="Bernoru SemiCondensed"/>
                <a:ea typeface="Bernoru SemiCondensed"/>
                <a:cs typeface="Bernoru SemiCondensed"/>
                <a:sym typeface="Bernoru SemiCondensed"/>
              </a:rPr>
              <a:t>Hasil Evaluasi</a:t>
            </a:r>
          </a:p>
        </p:txBody>
      </p:sp>
      <p:sp>
        <p:nvSpPr>
          <p:cNvPr id="18" name="TextBox 18"/>
          <p:cNvSpPr txBox="1"/>
          <p:nvPr/>
        </p:nvSpPr>
        <p:spPr>
          <a:xfrm>
            <a:off x="180568" y="3876154"/>
            <a:ext cx="7852570" cy="4029075"/>
          </a:xfrm>
          <a:prstGeom prst="rect">
            <a:avLst/>
          </a:prstGeom>
        </p:spPr>
        <p:txBody>
          <a:bodyPr lIns="0" tIns="0" rIns="0" bIns="0" rtlCol="0" anchor="t">
            <a:spAutoFit/>
          </a:bodyPr>
          <a:lstStyle/>
          <a:p>
            <a:pPr algn="just">
              <a:lnSpc>
                <a:spcPts val="3955"/>
              </a:lnSpc>
            </a:pPr>
            <a:r>
              <a:rPr lang="en-US" sz="3296">
                <a:solidFill>
                  <a:srgbClr val="1B1B1B"/>
                </a:solidFill>
                <a:latin typeface="Abstracted Dream"/>
                <a:ea typeface="Abstracted Dream"/>
                <a:cs typeface="Abstracted Dream"/>
                <a:sym typeface="Abstracted Dream"/>
              </a:rPr>
              <a:t>Berdasarkan confusion matrix, dari 55 sampel yang diuji, model berhasil memprediksi 30 sampel kelas F (benar negatif) dan 24 sampel kelas B (benar positif). Tidak ada kesalahan dalam memprediksi kelas F, tetapi ada satu kesalahan di mana kelas B salah diprediksi sebagai kelas F (false negative).</a:t>
            </a:r>
          </a:p>
          <a:p>
            <a:pPr algn="just">
              <a:lnSpc>
                <a:spcPts val="3955"/>
              </a:lnSpc>
            </a:pPr>
            <a:endParaRPr lang="en-US" sz="3296">
              <a:solidFill>
                <a:srgbClr val="1B1B1B"/>
              </a:solidFill>
              <a:latin typeface="Abstracted Dream"/>
              <a:ea typeface="Abstracted Dream"/>
              <a:cs typeface="Abstracted Dream"/>
              <a:sym typeface="Abstracted Drea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158B6"/>
        </a:solidFill>
        <a:effectLst/>
      </p:bgPr>
    </p:bg>
    <p:spTree>
      <p:nvGrpSpPr>
        <p:cNvPr id="1" name=""/>
        <p:cNvGrpSpPr/>
        <p:nvPr/>
      </p:nvGrpSpPr>
      <p:grpSpPr>
        <a:xfrm>
          <a:off x="0" y="0"/>
          <a:ext cx="0" cy="0"/>
          <a:chOff x="0" y="0"/>
          <a:chExt cx="0" cy="0"/>
        </a:xfrm>
      </p:grpSpPr>
      <p:grpSp>
        <p:nvGrpSpPr>
          <p:cNvPr id="2" name="Group 2"/>
          <p:cNvGrpSpPr/>
          <p:nvPr/>
        </p:nvGrpSpPr>
        <p:grpSpPr>
          <a:xfrm>
            <a:off x="-583800" y="428676"/>
            <a:ext cx="19455600" cy="9429648"/>
            <a:chOff x="0" y="0"/>
            <a:chExt cx="5124109" cy="2483529"/>
          </a:xfrm>
        </p:grpSpPr>
        <p:sp>
          <p:nvSpPr>
            <p:cNvPr id="3" name="Freeform 3"/>
            <p:cNvSpPr/>
            <p:nvPr/>
          </p:nvSpPr>
          <p:spPr>
            <a:xfrm>
              <a:off x="0" y="0"/>
              <a:ext cx="5124109" cy="2483529"/>
            </a:xfrm>
            <a:custGeom>
              <a:avLst/>
              <a:gdLst/>
              <a:ahLst/>
              <a:cxnLst/>
              <a:rect l="l" t="t" r="r" b="b"/>
              <a:pathLst>
                <a:path w="5124109" h="2483529">
                  <a:moveTo>
                    <a:pt x="19896" y="0"/>
                  </a:moveTo>
                  <a:lnTo>
                    <a:pt x="5104212" y="0"/>
                  </a:lnTo>
                  <a:cubicBezTo>
                    <a:pt x="5115201" y="0"/>
                    <a:pt x="5124109" y="8908"/>
                    <a:pt x="5124109" y="19896"/>
                  </a:cubicBezTo>
                  <a:lnTo>
                    <a:pt x="5124109" y="2463632"/>
                  </a:lnTo>
                  <a:cubicBezTo>
                    <a:pt x="5124109" y="2468909"/>
                    <a:pt x="5122012" y="2473970"/>
                    <a:pt x="5118281" y="2477701"/>
                  </a:cubicBezTo>
                  <a:cubicBezTo>
                    <a:pt x="5114550" y="2481432"/>
                    <a:pt x="5109489" y="2483529"/>
                    <a:pt x="5104212" y="2483529"/>
                  </a:cubicBezTo>
                  <a:lnTo>
                    <a:pt x="19896" y="2483529"/>
                  </a:lnTo>
                  <a:cubicBezTo>
                    <a:pt x="14620" y="2483529"/>
                    <a:pt x="9559" y="2481432"/>
                    <a:pt x="5828" y="2477701"/>
                  </a:cubicBezTo>
                  <a:cubicBezTo>
                    <a:pt x="2096" y="2473970"/>
                    <a:pt x="0" y="2468909"/>
                    <a:pt x="0" y="2463632"/>
                  </a:cubicBezTo>
                  <a:lnTo>
                    <a:pt x="0" y="19896"/>
                  </a:lnTo>
                  <a:cubicBezTo>
                    <a:pt x="0" y="14620"/>
                    <a:pt x="2096" y="9559"/>
                    <a:pt x="5828" y="5828"/>
                  </a:cubicBezTo>
                  <a:cubicBezTo>
                    <a:pt x="9559" y="2096"/>
                    <a:pt x="14620" y="0"/>
                    <a:pt x="19896" y="0"/>
                  </a:cubicBezTo>
                  <a:close/>
                </a:path>
              </a:pathLst>
            </a:custGeom>
            <a:solidFill>
              <a:srgbClr val="FFF4EA"/>
            </a:solidFill>
          </p:spPr>
        </p:sp>
        <p:sp>
          <p:nvSpPr>
            <p:cNvPr id="4" name="TextBox 4"/>
            <p:cNvSpPr txBox="1"/>
            <p:nvPr/>
          </p:nvSpPr>
          <p:spPr>
            <a:xfrm>
              <a:off x="0" y="-47625"/>
              <a:ext cx="5124109" cy="253115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72077" y="8552929"/>
            <a:ext cx="3468142" cy="3468142"/>
          </a:xfrm>
          <a:custGeom>
            <a:avLst/>
            <a:gdLst/>
            <a:ahLst/>
            <a:cxnLst/>
            <a:rect l="l" t="t" r="r" b="b"/>
            <a:pathLst>
              <a:path w="3468142" h="3468142">
                <a:moveTo>
                  <a:pt x="0" y="0"/>
                </a:moveTo>
                <a:lnTo>
                  <a:pt x="3468143" y="0"/>
                </a:lnTo>
                <a:lnTo>
                  <a:pt x="3468143" y="3468142"/>
                </a:lnTo>
                <a:lnTo>
                  <a:pt x="0" y="3468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227810">
            <a:off x="-121731" y="225121"/>
            <a:ext cx="3528471" cy="4288109"/>
          </a:xfrm>
          <a:custGeom>
            <a:avLst/>
            <a:gdLst/>
            <a:ahLst/>
            <a:cxnLst/>
            <a:rect l="l" t="t" r="r" b="b"/>
            <a:pathLst>
              <a:path w="3528471" h="4288109">
                <a:moveTo>
                  <a:pt x="0" y="0"/>
                </a:moveTo>
                <a:lnTo>
                  <a:pt x="3528471" y="0"/>
                </a:lnTo>
                <a:lnTo>
                  <a:pt x="3528471" y="4288110"/>
                </a:lnTo>
                <a:lnTo>
                  <a:pt x="0" y="4288110"/>
                </a:lnTo>
                <a:lnTo>
                  <a:pt x="0" y="0"/>
                </a:lnTo>
                <a:close/>
              </a:path>
            </a:pathLst>
          </a:custGeom>
          <a:blipFill>
            <a:blip r:embed="rId4">
              <a:extLst>
                <a:ext uri="{96DAC541-7B7A-43D3-8B79-37D633B846F1}">
                  <asvg:svgBlip xmlns:asvg="http://schemas.microsoft.com/office/drawing/2016/SVG/main" r:embed="rId5"/>
                </a:ext>
              </a:extLst>
            </a:blip>
            <a:stretch>
              <a:fillRect l="-188667" b="-145106"/>
            </a:stretch>
          </a:blipFill>
        </p:spPr>
      </p:sp>
      <p:sp>
        <p:nvSpPr>
          <p:cNvPr id="7" name="Freeform 7"/>
          <p:cNvSpPr/>
          <p:nvPr/>
        </p:nvSpPr>
        <p:spPr>
          <a:xfrm rot="-106139">
            <a:off x="16462996" y="5813140"/>
            <a:ext cx="2795154" cy="3904964"/>
          </a:xfrm>
          <a:custGeom>
            <a:avLst/>
            <a:gdLst/>
            <a:ahLst/>
            <a:cxnLst/>
            <a:rect l="l" t="t" r="r" b="b"/>
            <a:pathLst>
              <a:path w="2795154" h="3904964">
                <a:moveTo>
                  <a:pt x="0" y="0"/>
                </a:moveTo>
                <a:lnTo>
                  <a:pt x="2795153" y="0"/>
                </a:lnTo>
                <a:lnTo>
                  <a:pt x="2795153" y="3904963"/>
                </a:lnTo>
                <a:lnTo>
                  <a:pt x="0" y="3904963"/>
                </a:lnTo>
                <a:lnTo>
                  <a:pt x="0" y="0"/>
                </a:lnTo>
                <a:close/>
              </a:path>
            </a:pathLst>
          </a:custGeom>
          <a:blipFill>
            <a:blip r:embed="rId6">
              <a:extLst>
                <a:ext uri="{96DAC541-7B7A-43D3-8B79-37D633B846F1}">
                  <asvg:svgBlip xmlns:asvg="http://schemas.microsoft.com/office/drawing/2016/SVG/main" r:embed="rId7"/>
                </a:ext>
              </a:extLst>
            </a:blip>
            <a:stretch>
              <a:fillRect t="-73133" r="-304215" b="-125430"/>
            </a:stretch>
          </a:blipFill>
        </p:spPr>
      </p:sp>
      <p:sp>
        <p:nvSpPr>
          <p:cNvPr id="8" name="Freeform 8"/>
          <p:cNvSpPr/>
          <p:nvPr/>
        </p:nvSpPr>
        <p:spPr>
          <a:xfrm>
            <a:off x="2835178" y="1732171"/>
            <a:ext cx="568885" cy="568885"/>
          </a:xfrm>
          <a:custGeom>
            <a:avLst/>
            <a:gdLst/>
            <a:ahLst/>
            <a:cxnLst/>
            <a:rect l="l" t="t" r="r" b="b"/>
            <a:pathLst>
              <a:path w="568885" h="568885">
                <a:moveTo>
                  <a:pt x="0" y="0"/>
                </a:moveTo>
                <a:lnTo>
                  <a:pt x="568885" y="0"/>
                </a:lnTo>
                <a:lnTo>
                  <a:pt x="568885" y="568885"/>
                </a:lnTo>
                <a:lnTo>
                  <a:pt x="0" y="5688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17068673" y="5540373"/>
            <a:ext cx="461109" cy="46110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10"/>
            <a:stretch>
              <a:fillRect/>
            </a:stretch>
          </a:blipFill>
          <a:ln cap="sq">
            <a:noFill/>
            <a:prstDash val="solid"/>
            <a:miter/>
          </a:ln>
        </p:spPr>
      </p:sp>
      <p:sp>
        <p:nvSpPr>
          <p:cNvPr id="13" name="Freeform 13"/>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11"/>
            <a:stretch>
              <a:fillRect/>
            </a:stretch>
          </a:blipFill>
          <a:ln cap="sq">
            <a:noFill/>
            <a:prstDash val="solid"/>
            <a:miter/>
          </a:ln>
        </p:spPr>
      </p:sp>
      <p:sp>
        <p:nvSpPr>
          <p:cNvPr id="14" name="Freeform 14"/>
          <p:cNvSpPr/>
          <p:nvPr/>
        </p:nvSpPr>
        <p:spPr>
          <a:xfrm>
            <a:off x="15849614" y="-705371"/>
            <a:ext cx="3468142" cy="3468142"/>
          </a:xfrm>
          <a:custGeom>
            <a:avLst/>
            <a:gdLst/>
            <a:ahLst/>
            <a:cxnLst/>
            <a:rect l="l" t="t" r="r" b="b"/>
            <a:pathLst>
              <a:path w="3468142" h="3468142">
                <a:moveTo>
                  <a:pt x="0" y="0"/>
                </a:moveTo>
                <a:lnTo>
                  <a:pt x="3468142" y="0"/>
                </a:lnTo>
                <a:lnTo>
                  <a:pt x="3468142" y="3468142"/>
                </a:lnTo>
                <a:lnTo>
                  <a:pt x="0" y="3468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4193227" y="2016614"/>
            <a:ext cx="9901546" cy="4413661"/>
          </a:xfrm>
          <a:custGeom>
            <a:avLst/>
            <a:gdLst/>
            <a:ahLst/>
            <a:cxnLst/>
            <a:rect l="l" t="t" r="r" b="b"/>
            <a:pathLst>
              <a:path w="9901546" h="4413661">
                <a:moveTo>
                  <a:pt x="0" y="0"/>
                </a:moveTo>
                <a:lnTo>
                  <a:pt x="9901546" y="0"/>
                </a:lnTo>
                <a:lnTo>
                  <a:pt x="9901546" y="4413660"/>
                </a:lnTo>
                <a:lnTo>
                  <a:pt x="0" y="4413660"/>
                </a:lnTo>
                <a:lnTo>
                  <a:pt x="0" y="0"/>
                </a:lnTo>
                <a:close/>
              </a:path>
            </a:pathLst>
          </a:custGeom>
          <a:blipFill>
            <a:blip r:embed="rId12"/>
            <a:stretch>
              <a:fillRect/>
            </a:stretch>
          </a:blipFill>
        </p:spPr>
      </p:sp>
      <p:sp>
        <p:nvSpPr>
          <p:cNvPr id="18" name="TextBox 18"/>
          <p:cNvSpPr txBox="1"/>
          <p:nvPr/>
        </p:nvSpPr>
        <p:spPr>
          <a:xfrm>
            <a:off x="5572716" y="883811"/>
            <a:ext cx="7142567" cy="848360"/>
          </a:xfrm>
          <a:prstGeom prst="rect">
            <a:avLst/>
          </a:prstGeom>
        </p:spPr>
        <p:txBody>
          <a:bodyPr lIns="0" tIns="0" rIns="0" bIns="0" rtlCol="0" anchor="t">
            <a:spAutoFit/>
          </a:bodyPr>
          <a:lstStyle/>
          <a:p>
            <a:pPr algn="ctr">
              <a:lnSpc>
                <a:spcPts val="6399"/>
              </a:lnSpc>
            </a:pPr>
            <a:r>
              <a:rPr lang="en-US" sz="6399">
                <a:solidFill>
                  <a:srgbClr val="1B1B1B"/>
                </a:solidFill>
                <a:latin typeface="Bernoru SemiCondensed"/>
                <a:ea typeface="Bernoru SemiCondensed"/>
                <a:cs typeface="Bernoru SemiCondensed"/>
                <a:sym typeface="Bernoru SemiCondensed"/>
              </a:rPr>
              <a:t>Hasil Evaluasi</a:t>
            </a:r>
          </a:p>
        </p:txBody>
      </p:sp>
      <p:sp>
        <p:nvSpPr>
          <p:cNvPr id="19" name="TextBox 19"/>
          <p:cNvSpPr txBox="1"/>
          <p:nvPr/>
        </p:nvSpPr>
        <p:spPr>
          <a:xfrm>
            <a:off x="3404063" y="6658874"/>
            <a:ext cx="11855932" cy="2990850"/>
          </a:xfrm>
          <a:prstGeom prst="rect">
            <a:avLst/>
          </a:prstGeom>
        </p:spPr>
        <p:txBody>
          <a:bodyPr lIns="0" tIns="0" rIns="0" bIns="0" rtlCol="0" anchor="t">
            <a:spAutoFit/>
          </a:bodyPr>
          <a:lstStyle/>
          <a:p>
            <a:pPr algn="just">
              <a:lnSpc>
                <a:spcPts val="3359"/>
              </a:lnSpc>
            </a:pPr>
            <a:r>
              <a:rPr lang="en-US" sz="2799">
                <a:solidFill>
                  <a:srgbClr val="1B1B1B"/>
                </a:solidFill>
                <a:latin typeface="Abstracted Dream"/>
                <a:ea typeface="Abstracted Dream"/>
                <a:cs typeface="Abstracted Dream"/>
                <a:sym typeface="Abstracted Dream"/>
              </a:rPr>
              <a:t>Model regresi logistik mencapai akurasi 98%, dengan precision 100% untuk kelas B dan 97% untuk kelas F. Recall untuk kelas B adalah 96%, sementara kelas F mencapai 100%. F1-score untuk kedua kelas adalah 98%, menunjukkan keseimbangan yang sangat baik antara precision dan recall. Hasil ini menandakan bahwa model sangat efektif dalam mengklasifikasikan tipe assay, dengan kesalahan minimal pada kelas B dan hampir tanpa kesalahan pada kelas F.</a:t>
            </a:r>
          </a:p>
          <a:p>
            <a:pPr algn="just">
              <a:lnSpc>
                <a:spcPts val="3359"/>
              </a:lnSpc>
            </a:pPr>
            <a:endParaRPr lang="en-US" sz="2799">
              <a:solidFill>
                <a:srgbClr val="1B1B1B"/>
              </a:solidFill>
              <a:latin typeface="Abstracted Dream"/>
              <a:ea typeface="Abstracted Dream"/>
              <a:cs typeface="Abstracted Dream"/>
              <a:sym typeface="Abstracted Drea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742" y="0"/>
            <a:ext cx="18718424" cy="10412123"/>
          </a:xfrm>
          <a:custGeom>
            <a:avLst/>
            <a:gdLst/>
            <a:ahLst/>
            <a:cxnLst/>
            <a:rect l="l" t="t" r="r" b="b"/>
            <a:pathLst>
              <a:path w="18718424" h="10412123">
                <a:moveTo>
                  <a:pt x="0" y="0"/>
                </a:moveTo>
                <a:lnTo>
                  <a:pt x="18718424" y="0"/>
                </a:lnTo>
                <a:lnTo>
                  <a:pt x="18718424" y="10412123"/>
                </a:lnTo>
                <a:lnTo>
                  <a:pt x="0" y="10412123"/>
                </a:lnTo>
                <a:lnTo>
                  <a:pt x="0" y="0"/>
                </a:lnTo>
                <a:close/>
              </a:path>
            </a:pathLst>
          </a:custGeom>
          <a:blipFill>
            <a:blip r:embed="rId2">
              <a:alphaModFix amt="18000"/>
            </a:blip>
            <a:stretch>
              <a:fillRect/>
            </a:stretch>
          </a:blipFill>
        </p:spPr>
      </p:sp>
      <p:grpSp>
        <p:nvGrpSpPr>
          <p:cNvPr id="3" name="Group 3"/>
          <p:cNvGrpSpPr/>
          <p:nvPr/>
        </p:nvGrpSpPr>
        <p:grpSpPr>
          <a:xfrm>
            <a:off x="0" y="4221123"/>
            <a:ext cx="18288000" cy="1969878"/>
            <a:chOff x="0" y="0"/>
            <a:chExt cx="1007803" cy="108555"/>
          </a:xfrm>
        </p:grpSpPr>
        <p:sp>
          <p:nvSpPr>
            <p:cNvPr id="4" name="Freeform 4"/>
            <p:cNvSpPr/>
            <p:nvPr/>
          </p:nvSpPr>
          <p:spPr>
            <a:xfrm>
              <a:off x="0" y="0"/>
              <a:ext cx="1007803" cy="108555"/>
            </a:xfrm>
            <a:custGeom>
              <a:avLst/>
              <a:gdLst/>
              <a:ahLst/>
              <a:cxnLst/>
              <a:rect l="l" t="t" r="r" b="b"/>
              <a:pathLst>
                <a:path w="1007803" h="108555">
                  <a:moveTo>
                    <a:pt x="0" y="0"/>
                  </a:moveTo>
                  <a:lnTo>
                    <a:pt x="1007803" y="0"/>
                  </a:lnTo>
                  <a:lnTo>
                    <a:pt x="1007803" y="108555"/>
                  </a:lnTo>
                  <a:lnTo>
                    <a:pt x="0" y="108555"/>
                  </a:lnTo>
                  <a:close/>
                </a:path>
              </a:pathLst>
            </a:custGeom>
            <a:solidFill>
              <a:srgbClr val="28499A">
                <a:alpha val="92941"/>
              </a:srgbClr>
            </a:solidFill>
          </p:spPr>
        </p:sp>
        <p:sp>
          <p:nvSpPr>
            <p:cNvPr id="5" name="TextBox 5"/>
            <p:cNvSpPr txBox="1"/>
            <p:nvPr/>
          </p:nvSpPr>
          <p:spPr>
            <a:xfrm>
              <a:off x="0" y="-57150"/>
              <a:ext cx="1007803" cy="165705"/>
            </a:xfrm>
            <a:prstGeom prst="rect">
              <a:avLst/>
            </a:prstGeom>
          </p:spPr>
          <p:txBody>
            <a:bodyPr lIns="50800" tIns="50800" rIns="50800" bIns="50800" rtlCol="0" anchor="ctr"/>
            <a:lstStyle/>
            <a:p>
              <a:pPr algn="ctr">
                <a:lnSpc>
                  <a:spcPts val="3053"/>
                </a:lnSpc>
              </a:pPr>
              <a:endParaRPr/>
            </a:p>
          </p:txBody>
        </p:sp>
      </p:grpSp>
      <p:sp>
        <p:nvSpPr>
          <p:cNvPr id="6" name="TextBox 6"/>
          <p:cNvSpPr txBox="1"/>
          <p:nvPr/>
        </p:nvSpPr>
        <p:spPr>
          <a:xfrm>
            <a:off x="3783101" y="4654219"/>
            <a:ext cx="10721797" cy="1130962"/>
          </a:xfrm>
          <a:prstGeom prst="rect">
            <a:avLst/>
          </a:prstGeom>
        </p:spPr>
        <p:txBody>
          <a:bodyPr lIns="0" tIns="0" rIns="0" bIns="0" rtlCol="0" anchor="t">
            <a:spAutoFit/>
          </a:bodyPr>
          <a:lstStyle/>
          <a:p>
            <a:pPr algn="ctr">
              <a:lnSpc>
                <a:spcPts val="8448"/>
              </a:lnSpc>
            </a:pPr>
            <a:r>
              <a:rPr lang="en-US" sz="8448">
                <a:solidFill>
                  <a:srgbClr val="FFFFFF"/>
                </a:solidFill>
                <a:latin typeface="Bernoru SemiCondensed"/>
                <a:ea typeface="Bernoru SemiCondensed"/>
                <a:cs typeface="Bernoru SemiCondensed"/>
                <a:sym typeface="Bernoru SemiCondensed"/>
              </a:rPr>
              <a:t>KESIMPULAN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8428" y="8230901"/>
            <a:ext cx="18944857" cy="3311088"/>
            <a:chOff x="0" y="0"/>
            <a:chExt cx="25259809" cy="4414783"/>
          </a:xfrm>
        </p:grpSpPr>
        <p:grpSp>
          <p:nvGrpSpPr>
            <p:cNvPr id="3" name="Group 3"/>
            <p:cNvGrpSpPr/>
            <p:nvPr/>
          </p:nvGrpSpPr>
          <p:grpSpPr>
            <a:xfrm>
              <a:off x="0" y="0"/>
              <a:ext cx="25259809" cy="1480118"/>
              <a:chOff x="0" y="0"/>
              <a:chExt cx="4989592" cy="292369"/>
            </a:xfrm>
          </p:grpSpPr>
          <p:sp>
            <p:nvSpPr>
              <p:cNvPr id="4" name="Freeform 4"/>
              <p:cNvSpPr/>
              <p:nvPr/>
            </p:nvSpPr>
            <p:spPr>
              <a:xfrm>
                <a:off x="0" y="0"/>
                <a:ext cx="4989592" cy="292369"/>
              </a:xfrm>
              <a:custGeom>
                <a:avLst/>
                <a:gdLst/>
                <a:ahLst/>
                <a:cxnLst/>
                <a:rect l="l" t="t" r="r" b="b"/>
                <a:pathLst>
                  <a:path w="4989592" h="292369">
                    <a:moveTo>
                      <a:pt x="0" y="0"/>
                    </a:moveTo>
                    <a:lnTo>
                      <a:pt x="4989592" y="0"/>
                    </a:lnTo>
                    <a:lnTo>
                      <a:pt x="4989592" y="292369"/>
                    </a:lnTo>
                    <a:lnTo>
                      <a:pt x="0" y="292369"/>
                    </a:lnTo>
                    <a:close/>
                  </a:path>
                </a:pathLst>
              </a:custGeom>
              <a:solidFill>
                <a:srgbClr val="28499A"/>
              </a:solidFill>
            </p:spPr>
          </p:sp>
          <p:sp>
            <p:nvSpPr>
              <p:cNvPr id="5" name="TextBox 5"/>
              <p:cNvSpPr txBox="1"/>
              <p:nvPr/>
            </p:nvSpPr>
            <p:spPr>
              <a:xfrm>
                <a:off x="0" y="-47625"/>
                <a:ext cx="4989592" cy="33999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772875"/>
              <a:ext cx="25259809" cy="3641908"/>
              <a:chOff x="0" y="0"/>
              <a:chExt cx="4989592" cy="719389"/>
            </a:xfrm>
          </p:grpSpPr>
          <p:sp>
            <p:nvSpPr>
              <p:cNvPr id="7" name="Freeform 7"/>
              <p:cNvSpPr/>
              <p:nvPr/>
            </p:nvSpPr>
            <p:spPr>
              <a:xfrm>
                <a:off x="0" y="0"/>
                <a:ext cx="4989592" cy="719389"/>
              </a:xfrm>
              <a:custGeom>
                <a:avLst/>
                <a:gdLst/>
                <a:ahLst/>
                <a:cxnLst/>
                <a:rect l="l" t="t" r="r" b="b"/>
                <a:pathLst>
                  <a:path w="4989592" h="719389">
                    <a:moveTo>
                      <a:pt x="0" y="0"/>
                    </a:moveTo>
                    <a:lnTo>
                      <a:pt x="4989592" y="0"/>
                    </a:lnTo>
                    <a:lnTo>
                      <a:pt x="4989592" y="719389"/>
                    </a:lnTo>
                    <a:lnTo>
                      <a:pt x="0" y="719389"/>
                    </a:lnTo>
                    <a:close/>
                  </a:path>
                </a:pathLst>
              </a:custGeom>
              <a:solidFill>
                <a:srgbClr val="3158B6"/>
              </a:solidFill>
            </p:spPr>
          </p:sp>
          <p:sp>
            <p:nvSpPr>
              <p:cNvPr id="8" name="TextBox 8"/>
              <p:cNvSpPr txBox="1"/>
              <p:nvPr/>
            </p:nvSpPr>
            <p:spPr>
              <a:xfrm>
                <a:off x="0" y="-47625"/>
                <a:ext cx="4989592" cy="76701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5521823" y="-244561"/>
            <a:ext cx="12766177" cy="10436611"/>
          </a:xfrm>
          <a:custGeom>
            <a:avLst/>
            <a:gdLst/>
            <a:ahLst/>
            <a:cxnLst/>
            <a:rect l="l" t="t" r="r" b="b"/>
            <a:pathLst>
              <a:path w="12766177" h="10436611">
                <a:moveTo>
                  <a:pt x="0" y="0"/>
                </a:moveTo>
                <a:lnTo>
                  <a:pt x="12766177" y="0"/>
                </a:lnTo>
                <a:lnTo>
                  <a:pt x="12766177" y="10436611"/>
                </a:lnTo>
                <a:lnTo>
                  <a:pt x="0" y="10436611"/>
                </a:lnTo>
                <a:lnTo>
                  <a:pt x="0" y="0"/>
                </a:lnTo>
                <a:close/>
              </a:path>
            </a:pathLst>
          </a:custGeom>
          <a:blipFill>
            <a:blip r:embed="rId2">
              <a:extLst>
                <a:ext uri="{96DAC541-7B7A-43D3-8B79-37D633B846F1}">
                  <asvg:svgBlip xmlns:asvg="http://schemas.microsoft.com/office/drawing/2016/SVG/main" r:embed="rId3"/>
                </a:ext>
              </a:extLst>
            </a:blip>
            <a:stretch>
              <a:fillRect r="-5796"/>
            </a:stretch>
          </a:blipFill>
        </p:spPr>
      </p:sp>
      <p:sp>
        <p:nvSpPr>
          <p:cNvPr id="10" name="Freeform 10"/>
          <p:cNvSpPr/>
          <p:nvPr/>
        </p:nvSpPr>
        <p:spPr>
          <a:xfrm>
            <a:off x="506750" y="2720244"/>
            <a:ext cx="4570050" cy="5872728"/>
          </a:xfrm>
          <a:custGeom>
            <a:avLst/>
            <a:gdLst/>
            <a:ahLst/>
            <a:cxnLst/>
            <a:rect l="l" t="t" r="r" b="b"/>
            <a:pathLst>
              <a:path w="4570050" h="5872728">
                <a:moveTo>
                  <a:pt x="0" y="0"/>
                </a:moveTo>
                <a:lnTo>
                  <a:pt x="4570050" y="0"/>
                </a:lnTo>
                <a:lnTo>
                  <a:pt x="4570050" y="5872728"/>
                </a:lnTo>
                <a:lnTo>
                  <a:pt x="0" y="5872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7124281" y="2660971"/>
            <a:ext cx="9561260" cy="6381750"/>
          </a:xfrm>
          <a:prstGeom prst="rect">
            <a:avLst/>
          </a:prstGeom>
        </p:spPr>
        <p:txBody>
          <a:bodyPr lIns="0" tIns="0" rIns="0" bIns="0" rtlCol="0" anchor="t">
            <a:spAutoFit/>
          </a:bodyPr>
          <a:lstStyle/>
          <a:p>
            <a:pPr algn="just">
              <a:lnSpc>
                <a:spcPts val="3840"/>
              </a:lnSpc>
            </a:pPr>
            <a:r>
              <a:rPr lang="en-US" sz="3200">
                <a:solidFill>
                  <a:srgbClr val="1B1B1B"/>
                </a:solidFill>
                <a:latin typeface="Abstracted Dream"/>
                <a:ea typeface="Abstracted Dream"/>
                <a:cs typeface="Abstracted Dream"/>
                <a:sym typeface="Abstracted Dream"/>
              </a:rPr>
              <a:t>Penelitian ini menunjukkan bahwa model regresi logistik efektif dalam mengklasifikasikan tipe assay pada pengujian ikatan senyawa NLRP3, dengan akurasi mencapai 98%. Data dari database ChEMBL berhasil diproses dan digunakan untuk membedakan dua kelas assay: pengukuran pengikatan senyawa (B) dan efek biologis senyawa (F). Hasil ini menegaskan pentingnya pemilihan metode analisis yang tepat dalam bioinformatika dan dapat memberikan wawasan baru untuk penelitian lebih lanjut mengenai interaksi molekuler NLRP3. Penelitian ini masih dapat dikembangkan lebih lanjut dengan metode yang lebih mutakhir seperti Deep Learning untuk menjangkau pola-pola tersembunyi dan lebih rumit.</a:t>
            </a:r>
          </a:p>
          <a:p>
            <a:pPr algn="just">
              <a:lnSpc>
                <a:spcPts val="3840"/>
              </a:lnSpc>
            </a:pPr>
            <a:endParaRPr lang="en-US" sz="3200">
              <a:solidFill>
                <a:srgbClr val="1B1B1B"/>
              </a:solidFill>
              <a:latin typeface="Abstracted Dream"/>
              <a:ea typeface="Abstracted Dream"/>
              <a:cs typeface="Abstracted Dream"/>
              <a:sym typeface="Abstracted Dream"/>
            </a:endParaRPr>
          </a:p>
        </p:txBody>
      </p:sp>
      <p:sp>
        <p:nvSpPr>
          <p:cNvPr id="12" name="TextBox 12"/>
          <p:cNvSpPr txBox="1"/>
          <p:nvPr/>
        </p:nvSpPr>
        <p:spPr>
          <a:xfrm>
            <a:off x="8836123" y="1444181"/>
            <a:ext cx="5712937" cy="848360"/>
          </a:xfrm>
          <a:prstGeom prst="rect">
            <a:avLst/>
          </a:prstGeom>
        </p:spPr>
        <p:txBody>
          <a:bodyPr lIns="0" tIns="0" rIns="0" bIns="0" rtlCol="0" anchor="t">
            <a:spAutoFit/>
          </a:bodyPr>
          <a:lstStyle/>
          <a:p>
            <a:pPr algn="ctr">
              <a:lnSpc>
                <a:spcPts val="6399"/>
              </a:lnSpc>
            </a:pPr>
            <a:r>
              <a:rPr lang="en-US" sz="6399">
                <a:solidFill>
                  <a:srgbClr val="1B1B1B"/>
                </a:solidFill>
                <a:latin typeface="Bernoru SemiCondensed"/>
                <a:ea typeface="Bernoru SemiCondensed"/>
                <a:cs typeface="Bernoru SemiCondensed"/>
                <a:sym typeface="Bernoru SemiCondensed"/>
              </a:rPr>
              <a:t>Kesimpulan</a:t>
            </a:r>
          </a:p>
        </p:txBody>
      </p:sp>
      <p:sp>
        <p:nvSpPr>
          <p:cNvPr id="13" name="Freeform 13"/>
          <p:cNvSpPr/>
          <p:nvPr/>
        </p:nvSpPr>
        <p:spPr>
          <a:xfrm>
            <a:off x="-1760006" y="1453732"/>
            <a:ext cx="3520012" cy="3520012"/>
          </a:xfrm>
          <a:custGeom>
            <a:avLst/>
            <a:gdLst/>
            <a:ahLst/>
            <a:cxnLst/>
            <a:rect l="l" t="t" r="r" b="b"/>
            <a:pathLst>
              <a:path w="3520012" h="3520012">
                <a:moveTo>
                  <a:pt x="0" y="0"/>
                </a:moveTo>
                <a:lnTo>
                  <a:pt x="3520012" y="0"/>
                </a:lnTo>
                <a:lnTo>
                  <a:pt x="3520012" y="3520013"/>
                </a:lnTo>
                <a:lnTo>
                  <a:pt x="0" y="35200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763572" y="-1781470"/>
            <a:ext cx="4074011" cy="4074011"/>
          </a:xfrm>
          <a:custGeom>
            <a:avLst/>
            <a:gdLst/>
            <a:ahLst/>
            <a:cxnLst/>
            <a:rect l="l" t="t" r="r" b="b"/>
            <a:pathLst>
              <a:path w="4074011" h="4074011">
                <a:moveTo>
                  <a:pt x="0" y="0"/>
                </a:moveTo>
                <a:lnTo>
                  <a:pt x="4074011" y="0"/>
                </a:lnTo>
                <a:lnTo>
                  <a:pt x="4074011" y="4074011"/>
                </a:lnTo>
                <a:lnTo>
                  <a:pt x="0" y="40740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5076800" y="2727646"/>
            <a:ext cx="568885" cy="568885"/>
          </a:xfrm>
          <a:custGeom>
            <a:avLst/>
            <a:gdLst/>
            <a:ahLst/>
            <a:cxnLst/>
            <a:rect l="l" t="t" r="r" b="b"/>
            <a:pathLst>
              <a:path w="568885" h="568885">
                <a:moveTo>
                  <a:pt x="0" y="0"/>
                </a:moveTo>
                <a:lnTo>
                  <a:pt x="568885" y="0"/>
                </a:lnTo>
                <a:lnTo>
                  <a:pt x="568885" y="568885"/>
                </a:lnTo>
                <a:lnTo>
                  <a:pt x="0" y="5688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6" name="Group 16"/>
          <p:cNvGrpSpPr/>
          <p:nvPr/>
        </p:nvGrpSpPr>
        <p:grpSpPr>
          <a:xfrm>
            <a:off x="814849" y="5140500"/>
            <a:ext cx="427703" cy="42770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5843506" y="2090528"/>
            <a:ext cx="629716" cy="6297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10"/>
            <a:stretch>
              <a:fillRect/>
            </a:stretch>
          </a:blipFill>
          <a:ln cap="sq">
            <a:noFill/>
            <a:prstDash val="solid"/>
            <a:miter/>
          </a:ln>
        </p:spPr>
      </p:sp>
      <p:sp>
        <p:nvSpPr>
          <p:cNvPr id="23" name="Freeform 23"/>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11"/>
            <a:stretch>
              <a:fillRect/>
            </a:stretch>
          </a:blipFill>
          <a:ln cap="sq">
            <a:noFill/>
            <a:prstDash val="solid"/>
            <a:miter/>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3762" y="8106582"/>
            <a:ext cx="18944857" cy="1110089"/>
            <a:chOff x="0" y="0"/>
            <a:chExt cx="4989592" cy="292369"/>
          </a:xfrm>
        </p:grpSpPr>
        <p:sp>
          <p:nvSpPr>
            <p:cNvPr id="3" name="Freeform 3"/>
            <p:cNvSpPr/>
            <p:nvPr/>
          </p:nvSpPr>
          <p:spPr>
            <a:xfrm>
              <a:off x="0" y="0"/>
              <a:ext cx="4989592" cy="292369"/>
            </a:xfrm>
            <a:custGeom>
              <a:avLst/>
              <a:gdLst/>
              <a:ahLst/>
              <a:cxnLst/>
              <a:rect l="l" t="t" r="r" b="b"/>
              <a:pathLst>
                <a:path w="4989592" h="292369">
                  <a:moveTo>
                    <a:pt x="0" y="0"/>
                  </a:moveTo>
                  <a:lnTo>
                    <a:pt x="4989592" y="0"/>
                  </a:lnTo>
                  <a:lnTo>
                    <a:pt x="4989592" y="292369"/>
                  </a:lnTo>
                  <a:lnTo>
                    <a:pt x="0" y="292369"/>
                  </a:lnTo>
                  <a:close/>
                </a:path>
              </a:pathLst>
            </a:custGeom>
            <a:solidFill>
              <a:srgbClr val="28499A"/>
            </a:solidFill>
          </p:spPr>
        </p:sp>
        <p:sp>
          <p:nvSpPr>
            <p:cNvPr id="4" name="TextBox 4"/>
            <p:cNvSpPr txBox="1"/>
            <p:nvPr/>
          </p:nvSpPr>
          <p:spPr>
            <a:xfrm>
              <a:off x="0" y="-47625"/>
              <a:ext cx="4989592" cy="33999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53762" y="8686238"/>
            <a:ext cx="18944857" cy="2731431"/>
            <a:chOff x="0" y="0"/>
            <a:chExt cx="4989592" cy="719389"/>
          </a:xfrm>
        </p:grpSpPr>
        <p:sp>
          <p:nvSpPr>
            <p:cNvPr id="6" name="Freeform 6"/>
            <p:cNvSpPr/>
            <p:nvPr/>
          </p:nvSpPr>
          <p:spPr>
            <a:xfrm>
              <a:off x="0" y="0"/>
              <a:ext cx="4989592" cy="719389"/>
            </a:xfrm>
            <a:custGeom>
              <a:avLst/>
              <a:gdLst/>
              <a:ahLst/>
              <a:cxnLst/>
              <a:rect l="l" t="t" r="r" b="b"/>
              <a:pathLst>
                <a:path w="4989592" h="719389">
                  <a:moveTo>
                    <a:pt x="0" y="0"/>
                  </a:moveTo>
                  <a:lnTo>
                    <a:pt x="4989592" y="0"/>
                  </a:lnTo>
                  <a:lnTo>
                    <a:pt x="4989592" y="719389"/>
                  </a:lnTo>
                  <a:lnTo>
                    <a:pt x="0" y="719389"/>
                  </a:lnTo>
                  <a:close/>
                </a:path>
              </a:pathLst>
            </a:custGeom>
            <a:solidFill>
              <a:srgbClr val="3158B6"/>
            </a:solidFill>
          </p:spPr>
        </p:sp>
        <p:sp>
          <p:nvSpPr>
            <p:cNvPr id="7" name="TextBox 7"/>
            <p:cNvSpPr txBox="1"/>
            <p:nvPr/>
          </p:nvSpPr>
          <p:spPr>
            <a:xfrm>
              <a:off x="0" y="-47625"/>
              <a:ext cx="4989592" cy="76701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08305" y="2880046"/>
            <a:ext cx="4074011" cy="4074011"/>
          </a:xfrm>
          <a:custGeom>
            <a:avLst/>
            <a:gdLst/>
            <a:ahLst/>
            <a:cxnLst/>
            <a:rect l="l" t="t" r="r" b="b"/>
            <a:pathLst>
              <a:path w="4074011" h="4074011">
                <a:moveTo>
                  <a:pt x="0" y="0"/>
                </a:moveTo>
                <a:lnTo>
                  <a:pt x="4074010" y="0"/>
                </a:lnTo>
                <a:lnTo>
                  <a:pt x="4074010" y="4074011"/>
                </a:lnTo>
                <a:lnTo>
                  <a:pt x="0" y="4074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760479" y="3144638"/>
            <a:ext cx="6767042" cy="3133725"/>
          </a:xfrm>
          <a:prstGeom prst="rect">
            <a:avLst/>
          </a:prstGeom>
        </p:spPr>
        <p:txBody>
          <a:bodyPr lIns="0" tIns="0" rIns="0" bIns="0" rtlCol="0" anchor="t">
            <a:spAutoFit/>
          </a:bodyPr>
          <a:lstStyle/>
          <a:p>
            <a:pPr algn="ctr">
              <a:lnSpc>
                <a:spcPts val="12000"/>
              </a:lnSpc>
            </a:pPr>
            <a:r>
              <a:rPr lang="en-US" sz="12000">
                <a:solidFill>
                  <a:srgbClr val="28499A"/>
                </a:solidFill>
                <a:latin typeface="Bernoru SemiCondensed"/>
                <a:ea typeface="Bernoru SemiCondensed"/>
                <a:cs typeface="Bernoru SemiCondensed"/>
                <a:sym typeface="Bernoru SemiCondensed"/>
              </a:rPr>
              <a:t>TERIMA KASIH!</a:t>
            </a:r>
          </a:p>
        </p:txBody>
      </p:sp>
      <p:sp>
        <p:nvSpPr>
          <p:cNvPr id="10" name="Freeform 10"/>
          <p:cNvSpPr/>
          <p:nvPr/>
        </p:nvSpPr>
        <p:spPr>
          <a:xfrm>
            <a:off x="13863914" y="319673"/>
            <a:ext cx="4074011" cy="4074011"/>
          </a:xfrm>
          <a:custGeom>
            <a:avLst/>
            <a:gdLst/>
            <a:ahLst/>
            <a:cxnLst/>
            <a:rect l="l" t="t" r="r" b="b"/>
            <a:pathLst>
              <a:path w="4074011" h="4074011">
                <a:moveTo>
                  <a:pt x="0" y="0"/>
                </a:moveTo>
                <a:lnTo>
                  <a:pt x="4074011" y="0"/>
                </a:lnTo>
                <a:lnTo>
                  <a:pt x="4074011" y="4074011"/>
                </a:lnTo>
                <a:lnTo>
                  <a:pt x="0" y="4074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2527521" y="1613664"/>
            <a:ext cx="4556846" cy="7285656"/>
          </a:xfrm>
          <a:custGeom>
            <a:avLst/>
            <a:gdLst/>
            <a:ahLst/>
            <a:cxnLst/>
            <a:rect l="l" t="t" r="r" b="b"/>
            <a:pathLst>
              <a:path w="4556846" h="7285656">
                <a:moveTo>
                  <a:pt x="0" y="0"/>
                </a:moveTo>
                <a:lnTo>
                  <a:pt x="4556846" y="0"/>
                </a:lnTo>
                <a:lnTo>
                  <a:pt x="4556846" y="7285656"/>
                </a:lnTo>
                <a:lnTo>
                  <a:pt x="0" y="7285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4421148" y="2356679"/>
            <a:ext cx="568885" cy="568885"/>
          </a:xfrm>
          <a:custGeom>
            <a:avLst/>
            <a:gdLst/>
            <a:ahLst/>
            <a:cxnLst/>
            <a:rect l="l" t="t" r="r" b="b"/>
            <a:pathLst>
              <a:path w="568885" h="568885">
                <a:moveTo>
                  <a:pt x="0" y="0"/>
                </a:moveTo>
                <a:lnTo>
                  <a:pt x="568885" y="0"/>
                </a:lnTo>
                <a:lnTo>
                  <a:pt x="568885" y="568884"/>
                </a:lnTo>
                <a:lnTo>
                  <a:pt x="0" y="568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1317759" y="1785114"/>
            <a:ext cx="4656571" cy="7114206"/>
          </a:xfrm>
          <a:custGeom>
            <a:avLst/>
            <a:gdLst/>
            <a:ahLst/>
            <a:cxnLst/>
            <a:rect l="l" t="t" r="r" b="b"/>
            <a:pathLst>
              <a:path w="4656571" h="7114206">
                <a:moveTo>
                  <a:pt x="4656571" y="0"/>
                </a:moveTo>
                <a:lnTo>
                  <a:pt x="0" y="0"/>
                </a:lnTo>
                <a:lnTo>
                  <a:pt x="0" y="7114206"/>
                </a:lnTo>
                <a:lnTo>
                  <a:pt x="4656571" y="7114206"/>
                </a:lnTo>
                <a:lnTo>
                  <a:pt x="4656571"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a:off x="4562330" y="6176214"/>
            <a:ext cx="427703" cy="42770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6799925" y="6319474"/>
            <a:ext cx="568885" cy="568885"/>
          </a:xfrm>
          <a:custGeom>
            <a:avLst/>
            <a:gdLst/>
            <a:ahLst/>
            <a:cxnLst/>
            <a:rect l="l" t="t" r="r" b="b"/>
            <a:pathLst>
              <a:path w="568885" h="568885">
                <a:moveTo>
                  <a:pt x="0" y="0"/>
                </a:moveTo>
                <a:lnTo>
                  <a:pt x="568885" y="0"/>
                </a:lnTo>
                <a:lnTo>
                  <a:pt x="568885" y="568885"/>
                </a:lnTo>
                <a:lnTo>
                  <a:pt x="0" y="568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a:off x="12981866" y="4179833"/>
            <a:ext cx="427703" cy="42770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742" y="0"/>
            <a:ext cx="18718424" cy="10412123"/>
          </a:xfrm>
          <a:custGeom>
            <a:avLst/>
            <a:gdLst/>
            <a:ahLst/>
            <a:cxnLst/>
            <a:rect l="l" t="t" r="r" b="b"/>
            <a:pathLst>
              <a:path w="18718424" h="10412123">
                <a:moveTo>
                  <a:pt x="0" y="0"/>
                </a:moveTo>
                <a:lnTo>
                  <a:pt x="18718424" y="0"/>
                </a:lnTo>
                <a:lnTo>
                  <a:pt x="18718424" y="10412123"/>
                </a:lnTo>
                <a:lnTo>
                  <a:pt x="0" y="10412123"/>
                </a:lnTo>
                <a:lnTo>
                  <a:pt x="0" y="0"/>
                </a:lnTo>
                <a:close/>
              </a:path>
            </a:pathLst>
          </a:custGeom>
          <a:blipFill>
            <a:blip r:embed="rId2">
              <a:alphaModFix amt="18000"/>
            </a:blip>
            <a:stretch>
              <a:fillRect/>
            </a:stretch>
          </a:blipFill>
        </p:spPr>
      </p:sp>
      <p:grpSp>
        <p:nvGrpSpPr>
          <p:cNvPr id="3" name="Group 3"/>
          <p:cNvGrpSpPr/>
          <p:nvPr/>
        </p:nvGrpSpPr>
        <p:grpSpPr>
          <a:xfrm>
            <a:off x="0" y="4221123"/>
            <a:ext cx="18288000" cy="1969878"/>
            <a:chOff x="0" y="0"/>
            <a:chExt cx="1007803" cy="108555"/>
          </a:xfrm>
        </p:grpSpPr>
        <p:sp>
          <p:nvSpPr>
            <p:cNvPr id="4" name="Freeform 4"/>
            <p:cNvSpPr/>
            <p:nvPr/>
          </p:nvSpPr>
          <p:spPr>
            <a:xfrm>
              <a:off x="0" y="0"/>
              <a:ext cx="1007803" cy="108555"/>
            </a:xfrm>
            <a:custGeom>
              <a:avLst/>
              <a:gdLst/>
              <a:ahLst/>
              <a:cxnLst/>
              <a:rect l="l" t="t" r="r" b="b"/>
              <a:pathLst>
                <a:path w="1007803" h="108555">
                  <a:moveTo>
                    <a:pt x="0" y="0"/>
                  </a:moveTo>
                  <a:lnTo>
                    <a:pt x="1007803" y="0"/>
                  </a:lnTo>
                  <a:lnTo>
                    <a:pt x="1007803" y="108555"/>
                  </a:lnTo>
                  <a:lnTo>
                    <a:pt x="0" y="108555"/>
                  </a:lnTo>
                  <a:close/>
                </a:path>
              </a:pathLst>
            </a:custGeom>
            <a:solidFill>
              <a:srgbClr val="28499A">
                <a:alpha val="92941"/>
              </a:srgbClr>
            </a:solidFill>
          </p:spPr>
        </p:sp>
        <p:sp>
          <p:nvSpPr>
            <p:cNvPr id="5" name="TextBox 5"/>
            <p:cNvSpPr txBox="1"/>
            <p:nvPr/>
          </p:nvSpPr>
          <p:spPr>
            <a:xfrm>
              <a:off x="0" y="-57150"/>
              <a:ext cx="1007803" cy="165705"/>
            </a:xfrm>
            <a:prstGeom prst="rect">
              <a:avLst/>
            </a:prstGeom>
          </p:spPr>
          <p:txBody>
            <a:bodyPr lIns="50800" tIns="50800" rIns="50800" bIns="50800" rtlCol="0" anchor="ctr"/>
            <a:lstStyle/>
            <a:p>
              <a:pPr algn="ctr">
                <a:lnSpc>
                  <a:spcPts val="3053"/>
                </a:lnSpc>
              </a:pPr>
              <a:endParaRPr/>
            </a:p>
          </p:txBody>
        </p:sp>
      </p:grpSp>
      <p:sp>
        <p:nvSpPr>
          <p:cNvPr id="6" name="TextBox 6"/>
          <p:cNvSpPr txBox="1"/>
          <p:nvPr/>
        </p:nvSpPr>
        <p:spPr>
          <a:xfrm>
            <a:off x="3783101" y="4654219"/>
            <a:ext cx="10721797" cy="1130962"/>
          </a:xfrm>
          <a:prstGeom prst="rect">
            <a:avLst/>
          </a:prstGeom>
        </p:spPr>
        <p:txBody>
          <a:bodyPr lIns="0" tIns="0" rIns="0" bIns="0" rtlCol="0" anchor="t">
            <a:spAutoFit/>
          </a:bodyPr>
          <a:lstStyle/>
          <a:p>
            <a:pPr algn="ctr">
              <a:lnSpc>
                <a:spcPts val="8448"/>
              </a:lnSpc>
            </a:pPr>
            <a:r>
              <a:rPr lang="en-US" sz="8448">
                <a:solidFill>
                  <a:srgbClr val="FFFFFF"/>
                </a:solidFill>
                <a:latin typeface="Bernoru SemiCondensed"/>
                <a:ea typeface="Bernoru SemiCondensed"/>
                <a:cs typeface="Bernoru SemiCondensed"/>
                <a:sym typeface="Bernoru SemiCondensed"/>
              </a:rPr>
              <a:t>PENDAHULUAN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8428" y="8128587"/>
            <a:ext cx="18944857" cy="3311088"/>
            <a:chOff x="0" y="0"/>
            <a:chExt cx="25259809" cy="4414783"/>
          </a:xfrm>
        </p:grpSpPr>
        <p:grpSp>
          <p:nvGrpSpPr>
            <p:cNvPr id="3" name="Group 3"/>
            <p:cNvGrpSpPr/>
            <p:nvPr/>
          </p:nvGrpSpPr>
          <p:grpSpPr>
            <a:xfrm>
              <a:off x="0" y="0"/>
              <a:ext cx="25259809" cy="1480118"/>
              <a:chOff x="0" y="0"/>
              <a:chExt cx="4989592" cy="292369"/>
            </a:xfrm>
          </p:grpSpPr>
          <p:sp>
            <p:nvSpPr>
              <p:cNvPr id="4" name="Freeform 4"/>
              <p:cNvSpPr/>
              <p:nvPr/>
            </p:nvSpPr>
            <p:spPr>
              <a:xfrm>
                <a:off x="0" y="0"/>
                <a:ext cx="4989592" cy="292369"/>
              </a:xfrm>
              <a:custGeom>
                <a:avLst/>
                <a:gdLst/>
                <a:ahLst/>
                <a:cxnLst/>
                <a:rect l="l" t="t" r="r" b="b"/>
                <a:pathLst>
                  <a:path w="4989592" h="292369">
                    <a:moveTo>
                      <a:pt x="0" y="0"/>
                    </a:moveTo>
                    <a:lnTo>
                      <a:pt x="4989592" y="0"/>
                    </a:lnTo>
                    <a:lnTo>
                      <a:pt x="4989592" y="292369"/>
                    </a:lnTo>
                    <a:lnTo>
                      <a:pt x="0" y="292369"/>
                    </a:lnTo>
                    <a:close/>
                  </a:path>
                </a:pathLst>
              </a:custGeom>
              <a:solidFill>
                <a:srgbClr val="28499A"/>
              </a:solidFill>
            </p:spPr>
          </p:sp>
          <p:sp>
            <p:nvSpPr>
              <p:cNvPr id="5" name="TextBox 5"/>
              <p:cNvSpPr txBox="1"/>
              <p:nvPr/>
            </p:nvSpPr>
            <p:spPr>
              <a:xfrm>
                <a:off x="0" y="-47625"/>
                <a:ext cx="4989592" cy="33999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772875"/>
              <a:ext cx="25259809" cy="3641908"/>
              <a:chOff x="0" y="0"/>
              <a:chExt cx="4989592" cy="719389"/>
            </a:xfrm>
          </p:grpSpPr>
          <p:sp>
            <p:nvSpPr>
              <p:cNvPr id="7" name="Freeform 7"/>
              <p:cNvSpPr/>
              <p:nvPr/>
            </p:nvSpPr>
            <p:spPr>
              <a:xfrm>
                <a:off x="0" y="0"/>
                <a:ext cx="4989592" cy="719389"/>
              </a:xfrm>
              <a:custGeom>
                <a:avLst/>
                <a:gdLst/>
                <a:ahLst/>
                <a:cxnLst/>
                <a:rect l="l" t="t" r="r" b="b"/>
                <a:pathLst>
                  <a:path w="4989592" h="719389">
                    <a:moveTo>
                      <a:pt x="0" y="0"/>
                    </a:moveTo>
                    <a:lnTo>
                      <a:pt x="4989592" y="0"/>
                    </a:lnTo>
                    <a:lnTo>
                      <a:pt x="4989592" y="719389"/>
                    </a:lnTo>
                    <a:lnTo>
                      <a:pt x="0" y="719389"/>
                    </a:lnTo>
                    <a:close/>
                  </a:path>
                </a:pathLst>
              </a:custGeom>
              <a:solidFill>
                <a:srgbClr val="3158B6"/>
              </a:solidFill>
            </p:spPr>
          </p:sp>
          <p:sp>
            <p:nvSpPr>
              <p:cNvPr id="8" name="TextBox 8"/>
              <p:cNvSpPr txBox="1"/>
              <p:nvPr/>
            </p:nvSpPr>
            <p:spPr>
              <a:xfrm>
                <a:off x="0" y="-47625"/>
                <a:ext cx="4989592" cy="76701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1424483" y="1550915"/>
            <a:ext cx="4188209" cy="4188209"/>
          </a:xfrm>
          <a:custGeom>
            <a:avLst/>
            <a:gdLst/>
            <a:ahLst/>
            <a:cxnLst/>
            <a:rect l="l" t="t" r="r" b="b"/>
            <a:pathLst>
              <a:path w="4188209" h="4188209">
                <a:moveTo>
                  <a:pt x="0" y="0"/>
                </a:moveTo>
                <a:lnTo>
                  <a:pt x="4188209" y="0"/>
                </a:lnTo>
                <a:lnTo>
                  <a:pt x="4188209" y="4188209"/>
                </a:lnTo>
                <a:lnTo>
                  <a:pt x="0" y="4188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flipH="1">
            <a:off x="11882966" y="1240229"/>
            <a:ext cx="7459451" cy="8254926"/>
          </a:xfrm>
          <a:custGeom>
            <a:avLst/>
            <a:gdLst/>
            <a:ahLst/>
            <a:cxnLst/>
            <a:rect l="l" t="t" r="r" b="b"/>
            <a:pathLst>
              <a:path w="7459451" h="8254926">
                <a:moveTo>
                  <a:pt x="7459452" y="0"/>
                </a:moveTo>
                <a:lnTo>
                  <a:pt x="0" y="0"/>
                </a:lnTo>
                <a:lnTo>
                  <a:pt x="0" y="8254927"/>
                </a:lnTo>
                <a:lnTo>
                  <a:pt x="7459452" y="8254927"/>
                </a:lnTo>
                <a:lnTo>
                  <a:pt x="745945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4033554" y="2258098"/>
            <a:ext cx="568885" cy="568885"/>
          </a:xfrm>
          <a:custGeom>
            <a:avLst/>
            <a:gdLst/>
            <a:ahLst/>
            <a:cxnLst/>
            <a:rect l="l" t="t" r="r" b="b"/>
            <a:pathLst>
              <a:path w="568885" h="568885">
                <a:moveTo>
                  <a:pt x="0" y="0"/>
                </a:moveTo>
                <a:lnTo>
                  <a:pt x="568885" y="0"/>
                </a:lnTo>
                <a:lnTo>
                  <a:pt x="568885" y="568884"/>
                </a:lnTo>
                <a:lnTo>
                  <a:pt x="0" y="568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642148" y="1764409"/>
            <a:ext cx="10020335" cy="8019722"/>
          </a:xfrm>
          <a:custGeom>
            <a:avLst/>
            <a:gdLst/>
            <a:ahLst/>
            <a:cxnLst/>
            <a:rect l="l" t="t" r="r" b="b"/>
            <a:pathLst>
              <a:path w="10020335" h="8019722">
                <a:moveTo>
                  <a:pt x="0" y="0"/>
                </a:moveTo>
                <a:lnTo>
                  <a:pt x="10020335" y="0"/>
                </a:lnTo>
                <a:lnTo>
                  <a:pt x="10020335" y="8019722"/>
                </a:lnTo>
                <a:lnTo>
                  <a:pt x="0" y="8019722"/>
                </a:lnTo>
                <a:lnTo>
                  <a:pt x="0" y="0"/>
                </a:lnTo>
                <a:close/>
              </a:path>
            </a:pathLst>
          </a:custGeom>
          <a:blipFill>
            <a:blip r:embed="rId8">
              <a:extLst>
                <a:ext uri="{96DAC541-7B7A-43D3-8B79-37D633B846F1}">
                  <asvg:svgBlip xmlns:asvg="http://schemas.microsoft.com/office/drawing/2016/SVG/main" r:embed="rId9"/>
                </a:ext>
              </a:extLst>
            </a:blip>
            <a:stretch>
              <a:fillRect l="-4807"/>
            </a:stretch>
          </a:blipFill>
        </p:spPr>
      </p:sp>
      <p:sp>
        <p:nvSpPr>
          <p:cNvPr id="13" name="TextBox 13"/>
          <p:cNvSpPr txBox="1"/>
          <p:nvPr/>
        </p:nvSpPr>
        <p:spPr>
          <a:xfrm>
            <a:off x="1591274" y="2666365"/>
            <a:ext cx="8122083" cy="848360"/>
          </a:xfrm>
          <a:prstGeom prst="rect">
            <a:avLst/>
          </a:prstGeom>
        </p:spPr>
        <p:txBody>
          <a:bodyPr lIns="0" tIns="0" rIns="0" bIns="0" rtlCol="0" anchor="t">
            <a:spAutoFit/>
          </a:bodyPr>
          <a:lstStyle/>
          <a:p>
            <a:pPr algn="ctr">
              <a:lnSpc>
                <a:spcPts val="6399"/>
              </a:lnSpc>
            </a:pPr>
            <a:r>
              <a:rPr lang="en-US" sz="6399">
                <a:solidFill>
                  <a:srgbClr val="1B1B1B"/>
                </a:solidFill>
                <a:latin typeface="Bernoru SemiCondensed"/>
                <a:ea typeface="Bernoru SemiCondensed"/>
                <a:cs typeface="Bernoru SemiCondensed"/>
                <a:sym typeface="Bernoru SemiCondensed"/>
              </a:rPr>
              <a:t>PENDAHULUAN</a:t>
            </a:r>
          </a:p>
        </p:txBody>
      </p:sp>
      <p:sp>
        <p:nvSpPr>
          <p:cNvPr id="14" name="TextBox 14"/>
          <p:cNvSpPr txBox="1"/>
          <p:nvPr/>
        </p:nvSpPr>
        <p:spPr>
          <a:xfrm>
            <a:off x="1244266" y="3776894"/>
            <a:ext cx="8816099" cy="5553075"/>
          </a:xfrm>
          <a:prstGeom prst="rect">
            <a:avLst/>
          </a:prstGeom>
        </p:spPr>
        <p:txBody>
          <a:bodyPr lIns="0" tIns="0" rIns="0" bIns="0" rtlCol="0" anchor="t">
            <a:spAutoFit/>
          </a:bodyPr>
          <a:lstStyle/>
          <a:p>
            <a:pPr algn="just">
              <a:lnSpc>
                <a:spcPts val="3652"/>
              </a:lnSpc>
            </a:pPr>
            <a:r>
              <a:rPr lang="en-US" sz="3043">
                <a:solidFill>
                  <a:srgbClr val="1B1B1B"/>
                </a:solidFill>
                <a:latin typeface="Abstracted Dream"/>
                <a:ea typeface="Abstracted Dream"/>
                <a:cs typeface="Abstracted Dream"/>
                <a:sym typeface="Abstracted Dream"/>
              </a:rPr>
              <a:t>NLRP3 adalah protein inflamasi yang berperan penting dalam respons imun dan sering dikaitkan dengan penyakit kronis, seperti diabetes tipe 2 dan autoimun. Pengujian ikatan senyawa (assay) menjadi langkah penting untuk mengidentifikasi molekul pengatur aktivitas NLRP3. Namun, variasi tipe assay, seperti pengukuran pengikatan senyawa (kelas B) dan efek biologis senyawa (kelas F), membutuhkan klasifikasi yang akurat. Penelitian ini menggunakan regresi logistik untuk mengklasifikasikan tipe assay berdasarkan data bioaktivitas dari database ChEMBL, guna mendukung analisis interaksi molekuler yang lebih efektif.</a:t>
            </a:r>
          </a:p>
        </p:txBody>
      </p:sp>
      <p:grpSp>
        <p:nvGrpSpPr>
          <p:cNvPr id="15" name="Group 15"/>
          <p:cNvGrpSpPr/>
          <p:nvPr/>
        </p:nvGrpSpPr>
        <p:grpSpPr>
          <a:xfrm>
            <a:off x="16378490" y="6837159"/>
            <a:ext cx="461109" cy="46110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10"/>
            <a:stretch>
              <a:fillRect/>
            </a:stretch>
          </a:blipFill>
          <a:ln cap="sq">
            <a:noFill/>
            <a:prstDash val="solid"/>
            <a:miter/>
          </a:ln>
        </p:spPr>
      </p:sp>
      <p:sp>
        <p:nvSpPr>
          <p:cNvPr id="19" name="Freeform 19"/>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11"/>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742" y="0"/>
            <a:ext cx="18718424" cy="10412123"/>
          </a:xfrm>
          <a:custGeom>
            <a:avLst/>
            <a:gdLst/>
            <a:ahLst/>
            <a:cxnLst/>
            <a:rect l="l" t="t" r="r" b="b"/>
            <a:pathLst>
              <a:path w="18718424" h="10412123">
                <a:moveTo>
                  <a:pt x="0" y="0"/>
                </a:moveTo>
                <a:lnTo>
                  <a:pt x="18718424" y="0"/>
                </a:lnTo>
                <a:lnTo>
                  <a:pt x="18718424" y="10412123"/>
                </a:lnTo>
                <a:lnTo>
                  <a:pt x="0" y="10412123"/>
                </a:lnTo>
                <a:lnTo>
                  <a:pt x="0" y="0"/>
                </a:lnTo>
                <a:close/>
              </a:path>
            </a:pathLst>
          </a:custGeom>
          <a:blipFill>
            <a:blip r:embed="rId2">
              <a:alphaModFix amt="18000"/>
            </a:blip>
            <a:stretch>
              <a:fillRect/>
            </a:stretch>
          </a:blipFill>
        </p:spPr>
      </p:sp>
      <p:grpSp>
        <p:nvGrpSpPr>
          <p:cNvPr id="3" name="Group 3"/>
          <p:cNvGrpSpPr/>
          <p:nvPr/>
        </p:nvGrpSpPr>
        <p:grpSpPr>
          <a:xfrm>
            <a:off x="0" y="4221123"/>
            <a:ext cx="18288000" cy="1969878"/>
            <a:chOff x="0" y="0"/>
            <a:chExt cx="1007803" cy="108555"/>
          </a:xfrm>
        </p:grpSpPr>
        <p:sp>
          <p:nvSpPr>
            <p:cNvPr id="4" name="Freeform 4"/>
            <p:cNvSpPr/>
            <p:nvPr/>
          </p:nvSpPr>
          <p:spPr>
            <a:xfrm>
              <a:off x="0" y="0"/>
              <a:ext cx="1007803" cy="108555"/>
            </a:xfrm>
            <a:custGeom>
              <a:avLst/>
              <a:gdLst/>
              <a:ahLst/>
              <a:cxnLst/>
              <a:rect l="l" t="t" r="r" b="b"/>
              <a:pathLst>
                <a:path w="1007803" h="108555">
                  <a:moveTo>
                    <a:pt x="0" y="0"/>
                  </a:moveTo>
                  <a:lnTo>
                    <a:pt x="1007803" y="0"/>
                  </a:lnTo>
                  <a:lnTo>
                    <a:pt x="1007803" y="108555"/>
                  </a:lnTo>
                  <a:lnTo>
                    <a:pt x="0" y="108555"/>
                  </a:lnTo>
                  <a:close/>
                </a:path>
              </a:pathLst>
            </a:custGeom>
            <a:solidFill>
              <a:srgbClr val="28499A">
                <a:alpha val="92941"/>
              </a:srgbClr>
            </a:solidFill>
          </p:spPr>
        </p:sp>
        <p:sp>
          <p:nvSpPr>
            <p:cNvPr id="5" name="TextBox 5"/>
            <p:cNvSpPr txBox="1"/>
            <p:nvPr/>
          </p:nvSpPr>
          <p:spPr>
            <a:xfrm>
              <a:off x="0" y="-57150"/>
              <a:ext cx="1007803" cy="165705"/>
            </a:xfrm>
            <a:prstGeom prst="rect">
              <a:avLst/>
            </a:prstGeom>
          </p:spPr>
          <p:txBody>
            <a:bodyPr lIns="50800" tIns="50800" rIns="50800" bIns="50800" rtlCol="0" anchor="ctr"/>
            <a:lstStyle/>
            <a:p>
              <a:pPr algn="ctr">
                <a:lnSpc>
                  <a:spcPts val="3053"/>
                </a:lnSpc>
              </a:pPr>
              <a:endParaRPr/>
            </a:p>
          </p:txBody>
        </p:sp>
      </p:grpSp>
      <p:sp>
        <p:nvSpPr>
          <p:cNvPr id="8" name="TextBox 8"/>
          <p:cNvSpPr txBox="1"/>
          <p:nvPr/>
        </p:nvSpPr>
        <p:spPr>
          <a:xfrm>
            <a:off x="3783101" y="4654219"/>
            <a:ext cx="12045815" cy="1128993"/>
          </a:xfrm>
          <a:prstGeom prst="rect">
            <a:avLst/>
          </a:prstGeom>
        </p:spPr>
        <p:txBody>
          <a:bodyPr lIns="0" tIns="0" rIns="0" bIns="0" rtlCol="0" anchor="t">
            <a:spAutoFit/>
          </a:bodyPr>
          <a:lstStyle/>
          <a:p>
            <a:pPr algn="ctr">
              <a:lnSpc>
                <a:spcPts val="8448"/>
              </a:lnSpc>
            </a:pPr>
            <a:r>
              <a:rPr lang="en-US" sz="8448">
                <a:solidFill>
                  <a:srgbClr val="FFFFFF"/>
                </a:solidFill>
                <a:latin typeface="Bernoru SemiCondensed"/>
                <a:ea typeface="Bernoru SemiCondensed"/>
                <a:cs typeface="Bernoru SemiCondensed"/>
                <a:sym typeface="Bernoru SemiCondensed"/>
              </a:rPr>
              <a:t>METODOLOGI PENELITIAN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58B6"/>
        </a:solidFill>
        <a:effectLst/>
      </p:bgPr>
    </p:bg>
    <p:spTree>
      <p:nvGrpSpPr>
        <p:cNvPr id="1" name=""/>
        <p:cNvGrpSpPr/>
        <p:nvPr/>
      </p:nvGrpSpPr>
      <p:grpSpPr>
        <a:xfrm>
          <a:off x="0" y="0"/>
          <a:ext cx="0" cy="0"/>
          <a:chOff x="0" y="0"/>
          <a:chExt cx="0" cy="0"/>
        </a:xfrm>
      </p:grpSpPr>
      <p:grpSp>
        <p:nvGrpSpPr>
          <p:cNvPr id="2" name="Group 2"/>
          <p:cNvGrpSpPr/>
          <p:nvPr/>
        </p:nvGrpSpPr>
        <p:grpSpPr>
          <a:xfrm>
            <a:off x="-537650" y="-341890"/>
            <a:ext cx="19363299" cy="10101506"/>
            <a:chOff x="0" y="0"/>
            <a:chExt cx="5099799" cy="2660479"/>
          </a:xfrm>
        </p:grpSpPr>
        <p:sp>
          <p:nvSpPr>
            <p:cNvPr id="3" name="Freeform 3"/>
            <p:cNvSpPr/>
            <p:nvPr/>
          </p:nvSpPr>
          <p:spPr>
            <a:xfrm>
              <a:off x="0" y="0"/>
              <a:ext cx="5099799" cy="2660479"/>
            </a:xfrm>
            <a:custGeom>
              <a:avLst/>
              <a:gdLst/>
              <a:ahLst/>
              <a:cxnLst/>
              <a:rect l="l" t="t" r="r" b="b"/>
              <a:pathLst>
                <a:path w="5099799" h="2660479">
                  <a:moveTo>
                    <a:pt x="31986" y="0"/>
                  </a:moveTo>
                  <a:lnTo>
                    <a:pt x="5067813" y="0"/>
                  </a:lnTo>
                  <a:cubicBezTo>
                    <a:pt x="5085479" y="0"/>
                    <a:pt x="5099799" y="14321"/>
                    <a:pt x="5099799" y="31986"/>
                  </a:cubicBezTo>
                  <a:lnTo>
                    <a:pt x="5099799" y="2628493"/>
                  </a:lnTo>
                  <a:cubicBezTo>
                    <a:pt x="5099799" y="2646158"/>
                    <a:pt x="5085479" y="2660479"/>
                    <a:pt x="5067813" y="2660479"/>
                  </a:cubicBezTo>
                  <a:lnTo>
                    <a:pt x="31986" y="2660479"/>
                  </a:lnTo>
                  <a:cubicBezTo>
                    <a:pt x="14321" y="2660479"/>
                    <a:pt x="0" y="2646158"/>
                    <a:pt x="0" y="2628493"/>
                  </a:cubicBezTo>
                  <a:lnTo>
                    <a:pt x="0" y="31986"/>
                  </a:lnTo>
                  <a:cubicBezTo>
                    <a:pt x="0" y="14321"/>
                    <a:pt x="14321" y="0"/>
                    <a:pt x="31986" y="0"/>
                  </a:cubicBezTo>
                  <a:close/>
                </a:path>
              </a:pathLst>
            </a:custGeom>
            <a:solidFill>
              <a:srgbClr val="FFF4EA"/>
            </a:solidFill>
          </p:spPr>
        </p:sp>
        <p:sp>
          <p:nvSpPr>
            <p:cNvPr id="4" name="TextBox 4"/>
            <p:cNvSpPr txBox="1"/>
            <p:nvPr/>
          </p:nvSpPr>
          <p:spPr>
            <a:xfrm>
              <a:off x="0" y="-47625"/>
              <a:ext cx="5099799" cy="270810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554334">
            <a:off x="-1268231" y="1038116"/>
            <a:ext cx="2536463" cy="4090078"/>
          </a:xfrm>
          <a:custGeom>
            <a:avLst/>
            <a:gdLst/>
            <a:ahLst/>
            <a:cxnLst/>
            <a:rect l="l" t="t" r="r" b="b"/>
            <a:pathLst>
              <a:path w="2536463" h="4090078">
                <a:moveTo>
                  <a:pt x="0" y="0"/>
                </a:moveTo>
                <a:lnTo>
                  <a:pt x="2536462" y="0"/>
                </a:lnTo>
                <a:lnTo>
                  <a:pt x="2536462" y="4090077"/>
                </a:lnTo>
                <a:lnTo>
                  <a:pt x="0" y="4090077"/>
                </a:lnTo>
                <a:lnTo>
                  <a:pt x="0" y="0"/>
                </a:lnTo>
                <a:close/>
              </a:path>
            </a:pathLst>
          </a:custGeom>
          <a:blipFill>
            <a:blip r:embed="rId2">
              <a:extLst>
                <a:ext uri="{96DAC541-7B7A-43D3-8B79-37D633B846F1}">
                  <asvg:svgBlip xmlns:asvg="http://schemas.microsoft.com/office/drawing/2016/SVG/main" r:embed="rId3"/>
                </a:ext>
              </a:extLst>
            </a:blip>
            <a:stretch>
              <a:fillRect l="-156047" b="-167893"/>
            </a:stretch>
          </a:blipFill>
        </p:spPr>
      </p:sp>
      <p:sp>
        <p:nvSpPr>
          <p:cNvPr id="6" name="Freeform 6"/>
          <p:cNvSpPr/>
          <p:nvPr/>
        </p:nvSpPr>
        <p:spPr>
          <a:xfrm>
            <a:off x="1028700" y="2853436"/>
            <a:ext cx="568885" cy="568885"/>
          </a:xfrm>
          <a:custGeom>
            <a:avLst/>
            <a:gdLst/>
            <a:ahLst/>
            <a:cxnLst/>
            <a:rect l="l" t="t" r="r" b="b"/>
            <a:pathLst>
              <a:path w="568885" h="568885">
                <a:moveTo>
                  <a:pt x="0" y="0"/>
                </a:moveTo>
                <a:lnTo>
                  <a:pt x="568885" y="0"/>
                </a:lnTo>
                <a:lnTo>
                  <a:pt x="568885" y="568884"/>
                </a:lnTo>
                <a:lnTo>
                  <a:pt x="0" y="568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690415" y="7485236"/>
            <a:ext cx="568885" cy="568885"/>
          </a:xfrm>
          <a:custGeom>
            <a:avLst/>
            <a:gdLst/>
            <a:ahLst/>
            <a:cxnLst/>
            <a:rect l="l" t="t" r="r" b="b"/>
            <a:pathLst>
              <a:path w="568885" h="568885">
                <a:moveTo>
                  <a:pt x="0" y="0"/>
                </a:moveTo>
                <a:lnTo>
                  <a:pt x="568885" y="0"/>
                </a:lnTo>
                <a:lnTo>
                  <a:pt x="568885" y="568885"/>
                </a:lnTo>
                <a:lnTo>
                  <a:pt x="0" y="5688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326083" y="7769679"/>
            <a:ext cx="652167" cy="6521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259300" y="4056697"/>
            <a:ext cx="652167" cy="6521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6193895" y="-1522605"/>
            <a:ext cx="4188209" cy="4188209"/>
          </a:xfrm>
          <a:custGeom>
            <a:avLst/>
            <a:gdLst/>
            <a:ahLst/>
            <a:cxnLst/>
            <a:rect l="l" t="t" r="r" b="b"/>
            <a:pathLst>
              <a:path w="4188209" h="4188209">
                <a:moveTo>
                  <a:pt x="0" y="0"/>
                </a:moveTo>
                <a:lnTo>
                  <a:pt x="4188210" y="0"/>
                </a:lnTo>
                <a:lnTo>
                  <a:pt x="4188210" y="4188210"/>
                </a:lnTo>
                <a:lnTo>
                  <a:pt x="0" y="41882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153960" y="8878024"/>
            <a:ext cx="4188209" cy="4188209"/>
          </a:xfrm>
          <a:custGeom>
            <a:avLst/>
            <a:gdLst/>
            <a:ahLst/>
            <a:cxnLst/>
            <a:rect l="l" t="t" r="r" b="b"/>
            <a:pathLst>
              <a:path w="4188209" h="4188209">
                <a:moveTo>
                  <a:pt x="0" y="0"/>
                </a:moveTo>
                <a:lnTo>
                  <a:pt x="4188209" y="0"/>
                </a:lnTo>
                <a:lnTo>
                  <a:pt x="4188209" y="4188209"/>
                </a:lnTo>
                <a:lnTo>
                  <a:pt x="0" y="41882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8"/>
            <a:stretch>
              <a:fillRect/>
            </a:stretch>
          </a:blipFill>
          <a:ln cap="sq">
            <a:noFill/>
            <a:prstDash val="solid"/>
            <a:miter/>
          </a:ln>
        </p:spPr>
      </p:sp>
      <p:sp>
        <p:nvSpPr>
          <p:cNvPr id="17" name="Freeform 17"/>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9"/>
            <a:stretch>
              <a:fillRect/>
            </a:stretch>
          </a:blipFill>
          <a:ln cap="sq">
            <a:noFill/>
            <a:prstDash val="solid"/>
            <a:miter/>
          </a:ln>
        </p:spPr>
      </p:sp>
      <p:sp>
        <p:nvSpPr>
          <p:cNvPr id="20" name="TextBox 20"/>
          <p:cNvSpPr txBox="1"/>
          <p:nvPr/>
        </p:nvSpPr>
        <p:spPr>
          <a:xfrm>
            <a:off x="5398889" y="514350"/>
            <a:ext cx="7490222" cy="971550"/>
          </a:xfrm>
          <a:prstGeom prst="rect">
            <a:avLst/>
          </a:prstGeom>
        </p:spPr>
        <p:txBody>
          <a:bodyPr lIns="0" tIns="0" rIns="0" bIns="0" rtlCol="0" anchor="t">
            <a:spAutoFit/>
          </a:bodyPr>
          <a:lstStyle/>
          <a:p>
            <a:pPr algn="ctr">
              <a:lnSpc>
                <a:spcPts val="7213"/>
              </a:lnSpc>
              <a:spcBef>
                <a:spcPct val="0"/>
              </a:spcBef>
            </a:pPr>
            <a:r>
              <a:rPr lang="en-US" sz="6011" b="1">
                <a:solidFill>
                  <a:srgbClr val="1B1B1B"/>
                </a:solidFill>
                <a:latin typeface="Poppins Bold"/>
                <a:ea typeface="Poppins Bold"/>
                <a:cs typeface="Poppins Bold"/>
                <a:sym typeface="Poppins Bold"/>
              </a:rPr>
              <a:t>DESKRIPSI DATASET</a:t>
            </a:r>
          </a:p>
        </p:txBody>
      </p:sp>
      <p:sp>
        <p:nvSpPr>
          <p:cNvPr id="21" name="TextBox 21"/>
          <p:cNvSpPr txBox="1"/>
          <p:nvPr/>
        </p:nvSpPr>
        <p:spPr>
          <a:xfrm>
            <a:off x="3812769" y="1748536"/>
            <a:ext cx="10662463" cy="2152650"/>
          </a:xfrm>
          <a:prstGeom prst="rect">
            <a:avLst/>
          </a:prstGeom>
        </p:spPr>
        <p:txBody>
          <a:bodyPr lIns="0" tIns="0" rIns="0" bIns="0" rtlCol="0" anchor="t">
            <a:spAutoFit/>
          </a:bodyPr>
          <a:lstStyle/>
          <a:p>
            <a:pPr algn="ctr">
              <a:lnSpc>
                <a:spcPts val="3360"/>
              </a:lnSpc>
            </a:pPr>
            <a:r>
              <a:rPr lang="en-US" sz="2800">
                <a:solidFill>
                  <a:srgbClr val="1B1B1B"/>
                </a:solidFill>
                <a:latin typeface="Abstracted Dream"/>
                <a:ea typeface="Abstracted Dream"/>
                <a:cs typeface="Abstracted Dream"/>
                <a:sym typeface="Abstracted Dream"/>
              </a:rPr>
              <a:t>Dataset yang digunakan dalam analisis ini berkaitan langsung dengan pengujian ikatan senyawa pada molekul NLRP3, yang merupakan bagian penting dari penelitian imunologi dan peradangan. Dataset ini awalnya berisi 843 sampel. Setelah proses eliminasi untuk menghapus duplikat, jumlahnya berkurang menjadi 833 sampel yang siap untuk dianalisis</a:t>
            </a:r>
          </a:p>
        </p:txBody>
      </p:sp>
      <p:sp>
        <p:nvSpPr>
          <p:cNvPr id="22" name="TextBox 22"/>
          <p:cNvSpPr txBox="1"/>
          <p:nvPr/>
        </p:nvSpPr>
        <p:spPr>
          <a:xfrm>
            <a:off x="1028700" y="3835538"/>
            <a:ext cx="3671229" cy="547242"/>
          </a:xfrm>
          <a:prstGeom prst="rect">
            <a:avLst/>
          </a:prstGeom>
        </p:spPr>
        <p:txBody>
          <a:bodyPr lIns="0" tIns="0" rIns="0" bIns="0" rtlCol="0" anchor="t">
            <a:spAutoFit/>
          </a:bodyPr>
          <a:lstStyle/>
          <a:p>
            <a:pPr algn="ctr">
              <a:lnSpc>
                <a:spcPts val="4483"/>
              </a:lnSpc>
              <a:spcBef>
                <a:spcPct val="0"/>
              </a:spcBef>
            </a:pPr>
            <a:r>
              <a:rPr lang="en-US" sz="3202">
                <a:solidFill>
                  <a:srgbClr val="1B1B1B"/>
                </a:solidFill>
                <a:latin typeface="Bernoru SemiCondensed"/>
                <a:ea typeface="Bernoru SemiCondensed"/>
                <a:cs typeface="Bernoru SemiCondensed"/>
                <a:sym typeface="Bernoru SemiCondensed"/>
              </a:rPr>
              <a:t>Fitur Fitur Dataset</a:t>
            </a:r>
          </a:p>
        </p:txBody>
      </p:sp>
      <p:sp>
        <p:nvSpPr>
          <p:cNvPr id="23" name="TextBox 23"/>
          <p:cNvSpPr txBox="1"/>
          <p:nvPr/>
        </p:nvSpPr>
        <p:spPr>
          <a:xfrm>
            <a:off x="42163" y="4467807"/>
            <a:ext cx="9101837" cy="4248150"/>
          </a:xfrm>
          <a:prstGeom prst="rect">
            <a:avLst/>
          </a:prstGeom>
        </p:spPr>
        <p:txBody>
          <a:bodyPr lIns="0" tIns="0" rIns="0" bIns="0" rtlCol="0" anchor="t">
            <a:spAutoFit/>
          </a:bodyPr>
          <a:lstStyle/>
          <a:p>
            <a:pPr marL="604521" lvl="1" indent="-302261" algn="just">
              <a:lnSpc>
                <a:spcPts val="3360"/>
              </a:lnSpc>
              <a:buFont typeface="Arial"/>
              <a:buChar char="•"/>
            </a:pPr>
            <a:r>
              <a:rPr lang="en-US" sz="2800">
                <a:solidFill>
                  <a:srgbClr val="1B1B1B"/>
                </a:solidFill>
                <a:latin typeface="Abstracted Dream"/>
                <a:ea typeface="Abstracted Dream"/>
                <a:cs typeface="Abstracted Dream"/>
                <a:sym typeface="Abstracted Dream"/>
              </a:rPr>
              <a:t>Molecule Chembl ID: ID unik untuk setiap molekul dari database ChEMBL.</a:t>
            </a:r>
          </a:p>
          <a:p>
            <a:pPr marL="604521" lvl="1" indent="-302261" algn="just">
              <a:lnSpc>
                <a:spcPts val="3360"/>
              </a:lnSpc>
              <a:buFont typeface="Arial"/>
              <a:buChar char="•"/>
            </a:pPr>
            <a:r>
              <a:rPr lang="en-US" sz="2800">
                <a:solidFill>
                  <a:srgbClr val="1B1B1B"/>
                </a:solidFill>
                <a:latin typeface="Abstracted Dream"/>
                <a:ea typeface="Abstracted Dream"/>
                <a:cs typeface="Abstracted Dream"/>
                <a:sym typeface="Abstracted Dream"/>
              </a:rPr>
              <a:t>Canonical SMILES: Notasi tekstual yang menggambarkan struktur kimia molekul. </a:t>
            </a:r>
          </a:p>
          <a:p>
            <a:pPr marL="604521" lvl="1" indent="-302261" algn="just">
              <a:lnSpc>
                <a:spcPts val="3360"/>
              </a:lnSpc>
              <a:buFont typeface="Arial"/>
              <a:buChar char="•"/>
            </a:pPr>
            <a:r>
              <a:rPr lang="en-US" sz="2800">
                <a:solidFill>
                  <a:srgbClr val="1B1B1B"/>
                </a:solidFill>
                <a:latin typeface="Abstracted Dream"/>
                <a:ea typeface="Abstracted Dream"/>
                <a:cs typeface="Abstracted Dream"/>
                <a:sym typeface="Abstracted Dream"/>
              </a:rPr>
              <a:t>Activity Comment: Status aktivitas molekul ('active' atau 'inactive') berdasarkan pengujian.</a:t>
            </a:r>
          </a:p>
          <a:p>
            <a:pPr marL="604521" lvl="1" indent="-302261" algn="just">
              <a:lnSpc>
                <a:spcPts val="3360"/>
              </a:lnSpc>
              <a:buFont typeface="Arial"/>
              <a:buChar char="•"/>
            </a:pPr>
            <a:r>
              <a:rPr lang="en-US" sz="2800">
                <a:solidFill>
                  <a:srgbClr val="1B1B1B"/>
                </a:solidFill>
                <a:latin typeface="Abstracted Dream"/>
                <a:ea typeface="Abstracted Dream"/>
                <a:cs typeface="Abstracted Dream"/>
                <a:sym typeface="Abstracted Dream"/>
              </a:rPr>
              <a:t>pchembl Value: Skor yang menilai efektivitas biologis molekul.</a:t>
            </a:r>
          </a:p>
          <a:p>
            <a:pPr marL="604521" lvl="1" indent="-302261" algn="just">
              <a:lnSpc>
                <a:spcPts val="3360"/>
              </a:lnSpc>
              <a:buFont typeface="Arial"/>
              <a:buChar char="•"/>
            </a:pPr>
            <a:r>
              <a:rPr lang="en-US" sz="2800">
                <a:solidFill>
                  <a:srgbClr val="1B1B1B"/>
                </a:solidFill>
                <a:latin typeface="Abstracted Dream"/>
                <a:ea typeface="Abstracted Dream"/>
                <a:cs typeface="Abstracted Dream"/>
                <a:sym typeface="Abstracted Dream"/>
              </a:rPr>
              <a:t>Potential Duplicate: Tanda apakah entri mungkin duplikat untuk menjaga keunikan data.</a:t>
            </a:r>
          </a:p>
          <a:p>
            <a:pPr algn="just">
              <a:lnSpc>
                <a:spcPts val="3360"/>
              </a:lnSpc>
            </a:pPr>
            <a:endParaRPr lang="en-US" sz="2800">
              <a:solidFill>
                <a:srgbClr val="1B1B1B"/>
              </a:solidFill>
              <a:latin typeface="Abstracted Dream"/>
              <a:ea typeface="Abstracted Dream"/>
              <a:cs typeface="Abstracted Dream"/>
              <a:sym typeface="Abstracted Dream"/>
            </a:endParaRPr>
          </a:p>
        </p:txBody>
      </p:sp>
      <p:sp>
        <p:nvSpPr>
          <p:cNvPr id="24" name="TextBox 24"/>
          <p:cNvSpPr txBox="1"/>
          <p:nvPr/>
        </p:nvSpPr>
        <p:spPr>
          <a:xfrm>
            <a:off x="9844816" y="5332586"/>
            <a:ext cx="7740568" cy="2571750"/>
          </a:xfrm>
          <a:prstGeom prst="rect">
            <a:avLst/>
          </a:prstGeom>
        </p:spPr>
        <p:txBody>
          <a:bodyPr lIns="0" tIns="0" rIns="0" bIns="0" rtlCol="0" anchor="t">
            <a:spAutoFit/>
          </a:bodyPr>
          <a:lstStyle/>
          <a:p>
            <a:pPr algn="just">
              <a:lnSpc>
                <a:spcPts val="3360"/>
              </a:lnSpc>
            </a:pPr>
            <a:r>
              <a:rPr lang="en-US" sz="2800">
                <a:solidFill>
                  <a:srgbClr val="1B1B1B"/>
                </a:solidFill>
                <a:latin typeface="Abstracted Dream"/>
                <a:ea typeface="Abstracted Dream"/>
                <a:cs typeface="Abstracted Dream"/>
                <a:sym typeface="Abstracted Dream"/>
              </a:rPr>
              <a:t> Assay Type, dengan dua klasifikasi:</a:t>
            </a:r>
          </a:p>
          <a:p>
            <a:pPr marL="604521" lvl="1" indent="-302261" algn="just">
              <a:lnSpc>
                <a:spcPts val="3360"/>
              </a:lnSpc>
              <a:buFont typeface="Arial"/>
              <a:buChar char="•"/>
            </a:pPr>
            <a:r>
              <a:rPr lang="en-US" sz="2800">
                <a:solidFill>
                  <a:srgbClr val="1B1B1B"/>
                </a:solidFill>
                <a:latin typeface="Abstracted Dream"/>
                <a:ea typeface="Abstracted Dream"/>
                <a:cs typeface="Abstracted Dream"/>
                <a:sym typeface="Abstracted Dream"/>
              </a:rPr>
              <a:t>B (1): Data yang mengukur pengikatan senyawa ke target molekuler.</a:t>
            </a:r>
          </a:p>
          <a:p>
            <a:pPr marL="604521" lvl="1" indent="-302261" algn="just">
              <a:lnSpc>
                <a:spcPts val="3360"/>
              </a:lnSpc>
              <a:buFont typeface="Arial"/>
              <a:buChar char="•"/>
            </a:pPr>
            <a:r>
              <a:rPr lang="en-US" sz="2800">
                <a:solidFill>
                  <a:srgbClr val="1B1B1B"/>
                </a:solidFill>
                <a:latin typeface="Abstracted Dream"/>
                <a:ea typeface="Abstracted Dream"/>
                <a:cs typeface="Abstracted Dream"/>
                <a:sym typeface="Abstracted Dream"/>
              </a:rPr>
              <a:t>F (0): Data yang mengukur efek biologis dari suatu senyawa</a:t>
            </a:r>
          </a:p>
          <a:p>
            <a:pPr algn="just">
              <a:lnSpc>
                <a:spcPts val="3360"/>
              </a:lnSpc>
            </a:pPr>
            <a:endParaRPr lang="en-US" sz="2800">
              <a:solidFill>
                <a:srgbClr val="1B1B1B"/>
              </a:solidFill>
              <a:latin typeface="Abstracted Dream"/>
              <a:ea typeface="Abstracted Dream"/>
              <a:cs typeface="Abstracted Dream"/>
              <a:sym typeface="Abstracted Dream"/>
            </a:endParaRPr>
          </a:p>
        </p:txBody>
      </p:sp>
      <p:sp>
        <p:nvSpPr>
          <p:cNvPr id="25" name="TextBox 25"/>
          <p:cNvSpPr txBox="1"/>
          <p:nvPr/>
        </p:nvSpPr>
        <p:spPr>
          <a:xfrm>
            <a:off x="11107283" y="4458282"/>
            <a:ext cx="3064667" cy="547242"/>
          </a:xfrm>
          <a:prstGeom prst="rect">
            <a:avLst/>
          </a:prstGeom>
        </p:spPr>
        <p:txBody>
          <a:bodyPr lIns="0" tIns="0" rIns="0" bIns="0" rtlCol="0" anchor="t">
            <a:spAutoFit/>
          </a:bodyPr>
          <a:lstStyle/>
          <a:p>
            <a:pPr algn="ctr">
              <a:lnSpc>
                <a:spcPts val="4483"/>
              </a:lnSpc>
              <a:spcBef>
                <a:spcPct val="0"/>
              </a:spcBef>
            </a:pPr>
            <a:r>
              <a:rPr lang="en-US" sz="3202">
                <a:solidFill>
                  <a:srgbClr val="1B1B1B"/>
                </a:solidFill>
                <a:latin typeface="Bernoru SemiCondensed"/>
                <a:ea typeface="Bernoru SemiCondensed"/>
                <a:cs typeface="Bernoru SemiCondensed"/>
                <a:sym typeface="Bernoru SemiCondensed"/>
              </a:rPr>
              <a:t>Variabel Target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26047" y="5143500"/>
            <a:ext cx="3341244" cy="3341244"/>
          </a:xfrm>
          <a:custGeom>
            <a:avLst/>
            <a:gdLst/>
            <a:ahLst/>
            <a:cxnLst/>
            <a:rect l="l" t="t" r="r" b="b"/>
            <a:pathLst>
              <a:path w="3341244" h="3341244">
                <a:moveTo>
                  <a:pt x="0" y="0"/>
                </a:moveTo>
                <a:lnTo>
                  <a:pt x="3341244" y="0"/>
                </a:lnTo>
                <a:lnTo>
                  <a:pt x="3341244" y="3341244"/>
                </a:lnTo>
                <a:lnTo>
                  <a:pt x="0" y="33412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6687463" y="422084"/>
            <a:ext cx="11131510" cy="9330229"/>
          </a:xfrm>
          <a:custGeom>
            <a:avLst/>
            <a:gdLst/>
            <a:ahLst/>
            <a:cxnLst/>
            <a:rect l="l" t="t" r="r" b="b"/>
            <a:pathLst>
              <a:path w="11131510" h="9330229">
                <a:moveTo>
                  <a:pt x="0" y="0"/>
                </a:moveTo>
                <a:lnTo>
                  <a:pt x="11131510" y="0"/>
                </a:lnTo>
                <a:lnTo>
                  <a:pt x="11131510" y="9330230"/>
                </a:lnTo>
                <a:lnTo>
                  <a:pt x="0" y="93302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328428" y="9482760"/>
            <a:ext cx="18944857" cy="1110089"/>
            <a:chOff x="0" y="0"/>
            <a:chExt cx="4989592" cy="292369"/>
          </a:xfrm>
        </p:grpSpPr>
        <p:sp>
          <p:nvSpPr>
            <p:cNvPr id="5" name="Freeform 5"/>
            <p:cNvSpPr/>
            <p:nvPr/>
          </p:nvSpPr>
          <p:spPr>
            <a:xfrm>
              <a:off x="0" y="0"/>
              <a:ext cx="4989592" cy="292369"/>
            </a:xfrm>
            <a:custGeom>
              <a:avLst/>
              <a:gdLst/>
              <a:ahLst/>
              <a:cxnLst/>
              <a:rect l="l" t="t" r="r" b="b"/>
              <a:pathLst>
                <a:path w="4989592" h="292369">
                  <a:moveTo>
                    <a:pt x="0" y="0"/>
                  </a:moveTo>
                  <a:lnTo>
                    <a:pt x="4989592" y="0"/>
                  </a:lnTo>
                  <a:lnTo>
                    <a:pt x="4989592" y="292369"/>
                  </a:lnTo>
                  <a:lnTo>
                    <a:pt x="0" y="292369"/>
                  </a:lnTo>
                  <a:close/>
                </a:path>
              </a:pathLst>
            </a:custGeom>
            <a:solidFill>
              <a:srgbClr val="28499A"/>
            </a:solidFill>
          </p:spPr>
        </p:sp>
        <p:sp>
          <p:nvSpPr>
            <p:cNvPr id="6" name="TextBox 6"/>
            <p:cNvSpPr txBox="1"/>
            <p:nvPr/>
          </p:nvSpPr>
          <p:spPr>
            <a:xfrm>
              <a:off x="0" y="-47625"/>
              <a:ext cx="4989592" cy="33999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2834447" y="1686139"/>
            <a:ext cx="5012038" cy="5012038"/>
          </a:xfrm>
          <a:custGeom>
            <a:avLst/>
            <a:gdLst/>
            <a:ahLst/>
            <a:cxnLst/>
            <a:rect l="l" t="t" r="r" b="b"/>
            <a:pathLst>
              <a:path w="5012038" h="5012038">
                <a:moveTo>
                  <a:pt x="0" y="0"/>
                </a:moveTo>
                <a:lnTo>
                  <a:pt x="5012037" y="0"/>
                </a:lnTo>
                <a:lnTo>
                  <a:pt x="5012037" y="5012038"/>
                </a:lnTo>
                <a:lnTo>
                  <a:pt x="0" y="5012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985225" y="3578352"/>
            <a:ext cx="4627031" cy="7462953"/>
          </a:xfrm>
          <a:custGeom>
            <a:avLst/>
            <a:gdLst/>
            <a:ahLst/>
            <a:cxnLst/>
            <a:rect l="l" t="t" r="r" b="b"/>
            <a:pathLst>
              <a:path w="4627031" h="7462953">
                <a:moveTo>
                  <a:pt x="0" y="0"/>
                </a:moveTo>
                <a:lnTo>
                  <a:pt x="4627031" y="0"/>
                </a:lnTo>
                <a:lnTo>
                  <a:pt x="4627031" y="7462953"/>
                </a:lnTo>
                <a:lnTo>
                  <a:pt x="0" y="74629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5802756" y="4374862"/>
            <a:ext cx="646582" cy="646582"/>
          </a:xfrm>
          <a:custGeom>
            <a:avLst/>
            <a:gdLst/>
            <a:ahLst/>
            <a:cxnLst/>
            <a:rect l="l" t="t" r="r" b="b"/>
            <a:pathLst>
              <a:path w="646582" h="646582">
                <a:moveTo>
                  <a:pt x="0" y="0"/>
                </a:moveTo>
                <a:lnTo>
                  <a:pt x="646582" y="0"/>
                </a:lnTo>
                <a:lnTo>
                  <a:pt x="646582" y="646582"/>
                </a:lnTo>
                <a:lnTo>
                  <a:pt x="0" y="6465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4509645" y="1686139"/>
            <a:ext cx="429823" cy="42982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5425470"/>
            <a:ext cx="537806" cy="537806"/>
          </a:xfrm>
          <a:custGeom>
            <a:avLst/>
            <a:gdLst/>
            <a:ahLst/>
            <a:cxnLst/>
            <a:rect l="l" t="t" r="r" b="b"/>
            <a:pathLst>
              <a:path w="537806" h="537806">
                <a:moveTo>
                  <a:pt x="0" y="0"/>
                </a:moveTo>
                <a:lnTo>
                  <a:pt x="537806" y="0"/>
                </a:lnTo>
                <a:lnTo>
                  <a:pt x="537806" y="537806"/>
                </a:lnTo>
                <a:lnTo>
                  <a:pt x="0" y="5378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11"/>
            <a:stretch>
              <a:fillRect/>
            </a:stretch>
          </a:blipFill>
          <a:ln cap="sq">
            <a:noFill/>
            <a:prstDash val="solid"/>
            <a:miter/>
          </a:ln>
        </p:spPr>
      </p:sp>
      <p:sp>
        <p:nvSpPr>
          <p:cNvPr id="15" name="Freeform 15"/>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12"/>
            <a:stretch>
              <a:fillRect/>
            </a:stretch>
          </a:blipFill>
          <a:ln cap="sq">
            <a:noFill/>
            <a:prstDash val="solid"/>
            <a:miter/>
          </a:ln>
        </p:spPr>
      </p:sp>
      <p:sp>
        <p:nvSpPr>
          <p:cNvPr id="16" name="Freeform 16"/>
          <p:cNvSpPr/>
          <p:nvPr/>
        </p:nvSpPr>
        <p:spPr>
          <a:xfrm>
            <a:off x="8375036" y="1509988"/>
            <a:ext cx="8153460" cy="7816366"/>
          </a:xfrm>
          <a:custGeom>
            <a:avLst/>
            <a:gdLst/>
            <a:ahLst/>
            <a:cxnLst/>
            <a:rect l="l" t="t" r="r" b="b"/>
            <a:pathLst>
              <a:path w="8153460" h="7816366">
                <a:moveTo>
                  <a:pt x="0" y="0"/>
                </a:moveTo>
                <a:lnTo>
                  <a:pt x="8153460" y="0"/>
                </a:lnTo>
                <a:lnTo>
                  <a:pt x="8153460" y="7816367"/>
                </a:lnTo>
                <a:lnTo>
                  <a:pt x="0" y="7816367"/>
                </a:lnTo>
                <a:lnTo>
                  <a:pt x="0" y="0"/>
                </a:lnTo>
                <a:close/>
              </a:path>
            </a:pathLst>
          </a:custGeom>
          <a:blipFill>
            <a:blip r:embed="rId13"/>
            <a:stretch>
              <a:fillRect/>
            </a:stretch>
          </a:blipFill>
        </p:spPr>
      </p:sp>
      <p:sp>
        <p:nvSpPr>
          <p:cNvPr id="19" name="TextBox 19"/>
          <p:cNvSpPr txBox="1"/>
          <p:nvPr/>
        </p:nvSpPr>
        <p:spPr>
          <a:xfrm>
            <a:off x="8514069" y="341554"/>
            <a:ext cx="8068783" cy="848360"/>
          </a:xfrm>
          <a:prstGeom prst="rect">
            <a:avLst/>
          </a:prstGeom>
        </p:spPr>
        <p:txBody>
          <a:bodyPr lIns="0" tIns="0" rIns="0" bIns="0" rtlCol="0" anchor="t">
            <a:spAutoFit/>
          </a:bodyPr>
          <a:lstStyle/>
          <a:p>
            <a:pPr algn="l">
              <a:lnSpc>
                <a:spcPts val="6399"/>
              </a:lnSpc>
            </a:pPr>
            <a:r>
              <a:rPr lang="en-US" sz="6399">
                <a:solidFill>
                  <a:srgbClr val="1B1B1B"/>
                </a:solidFill>
                <a:latin typeface="Bernoru SemiCondensed"/>
                <a:ea typeface="Bernoru SemiCondensed"/>
                <a:cs typeface="Bernoru SemiCondensed"/>
                <a:sym typeface="Bernoru SemiCondensed"/>
              </a:rPr>
              <a:t>Flowchart Penelitian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58B6"/>
        </a:solidFill>
        <a:effectLst/>
      </p:bgPr>
    </p:bg>
    <p:spTree>
      <p:nvGrpSpPr>
        <p:cNvPr id="1" name=""/>
        <p:cNvGrpSpPr/>
        <p:nvPr/>
      </p:nvGrpSpPr>
      <p:grpSpPr>
        <a:xfrm>
          <a:off x="0" y="0"/>
          <a:ext cx="0" cy="0"/>
          <a:chOff x="0" y="0"/>
          <a:chExt cx="0" cy="0"/>
        </a:xfrm>
      </p:grpSpPr>
      <p:grpSp>
        <p:nvGrpSpPr>
          <p:cNvPr id="2" name="Group 2"/>
          <p:cNvGrpSpPr/>
          <p:nvPr/>
        </p:nvGrpSpPr>
        <p:grpSpPr>
          <a:xfrm>
            <a:off x="-543571" y="-129816"/>
            <a:ext cx="18988971" cy="9719120"/>
            <a:chOff x="0" y="0"/>
            <a:chExt cx="5001210" cy="2559768"/>
          </a:xfrm>
        </p:grpSpPr>
        <p:sp>
          <p:nvSpPr>
            <p:cNvPr id="3" name="Freeform 3"/>
            <p:cNvSpPr/>
            <p:nvPr/>
          </p:nvSpPr>
          <p:spPr>
            <a:xfrm>
              <a:off x="0" y="0"/>
              <a:ext cx="5001211" cy="2559768"/>
            </a:xfrm>
            <a:custGeom>
              <a:avLst/>
              <a:gdLst/>
              <a:ahLst/>
              <a:cxnLst/>
              <a:rect l="l" t="t" r="r" b="b"/>
              <a:pathLst>
                <a:path w="5001211" h="2559768">
                  <a:moveTo>
                    <a:pt x="32616" y="0"/>
                  </a:moveTo>
                  <a:lnTo>
                    <a:pt x="4968594" y="0"/>
                  </a:lnTo>
                  <a:cubicBezTo>
                    <a:pt x="4986608" y="0"/>
                    <a:pt x="5001211" y="14603"/>
                    <a:pt x="5001211" y="32616"/>
                  </a:cubicBezTo>
                  <a:lnTo>
                    <a:pt x="5001211" y="2527152"/>
                  </a:lnTo>
                  <a:cubicBezTo>
                    <a:pt x="5001211" y="2545165"/>
                    <a:pt x="4986608" y="2559768"/>
                    <a:pt x="4968594" y="2559768"/>
                  </a:cubicBezTo>
                  <a:lnTo>
                    <a:pt x="32616" y="2559768"/>
                  </a:lnTo>
                  <a:cubicBezTo>
                    <a:pt x="14603" y="2559768"/>
                    <a:pt x="0" y="2545165"/>
                    <a:pt x="0" y="2527152"/>
                  </a:cubicBezTo>
                  <a:lnTo>
                    <a:pt x="0" y="32616"/>
                  </a:lnTo>
                  <a:cubicBezTo>
                    <a:pt x="0" y="14603"/>
                    <a:pt x="14603" y="0"/>
                    <a:pt x="32616" y="0"/>
                  </a:cubicBezTo>
                  <a:close/>
                </a:path>
              </a:pathLst>
            </a:custGeom>
            <a:solidFill>
              <a:srgbClr val="FFF4EA"/>
            </a:solidFill>
          </p:spPr>
        </p:sp>
        <p:sp>
          <p:nvSpPr>
            <p:cNvPr id="4" name="TextBox 4"/>
            <p:cNvSpPr txBox="1"/>
            <p:nvPr/>
          </p:nvSpPr>
          <p:spPr>
            <a:xfrm>
              <a:off x="0" y="-47625"/>
              <a:ext cx="5001210" cy="260739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554334">
            <a:off x="-68683" y="1702389"/>
            <a:ext cx="2536463" cy="4090078"/>
          </a:xfrm>
          <a:custGeom>
            <a:avLst/>
            <a:gdLst/>
            <a:ahLst/>
            <a:cxnLst/>
            <a:rect l="l" t="t" r="r" b="b"/>
            <a:pathLst>
              <a:path w="2536463" h="4090078">
                <a:moveTo>
                  <a:pt x="0" y="0"/>
                </a:moveTo>
                <a:lnTo>
                  <a:pt x="2536463" y="0"/>
                </a:lnTo>
                <a:lnTo>
                  <a:pt x="2536463" y="4090078"/>
                </a:lnTo>
                <a:lnTo>
                  <a:pt x="0" y="4090078"/>
                </a:lnTo>
                <a:lnTo>
                  <a:pt x="0" y="0"/>
                </a:lnTo>
                <a:close/>
              </a:path>
            </a:pathLst>
          </a:custGeom>
          <a:blipFill>
            <a:blip r:embed="rId2">
              <a:extLst>
                <a:ext uri="{96DAC541-7B7A-43D3-8B79-37D633B846F1}">
                  <asvg:svgBlip xmlns:asvg="http://schemas.microsoft.com/office/drawing/2016/SVG/main" r:embed="rId3"/>
                </a:ext>
              </a:extLst>
            </a:blip>
            <a:stretch>
              <a:fillRect l="-156047" b="-167893"/>
            </a:stretch>
          </a:blipFill>
        </p:spPr>
      </p:sp>
      <p:sp>
        <p:nvSpPr>
          <p:cNvPr id="6" name="Freeform 6"/>
          <p:cNvSpPr/>
          <p:nvPr/>
        </p:nvSpPr>
        <p:spPr>
          <a:xfrm rot="-640595" flipH="1">
            <a:off x="15890897" y="4629848"/>
            <a:ext cx="2736806" cy="4413134"/>
          </a:xfrm>
          <a:custGeom>
            <a:avLst/>
            <a:gdLst/>
            <a:ahLst/>
            <a:cxnLst/>
            <a:rect l="l" t="t" r="r" b="b"/>
            <a:pathLst>
              <a:path w="2736806" h="4413134">
                <a:moveTo>
                  <a:pt x="2736806" y="0"/>
                </a:moveTo>
                <a:lnTo>
                  <a:pt x="0" y="0"/>
                </a:lnTo>
                <a:lnTo>
                  <a:pt x="0" y="4413133"/>
                </a:lnTo>
                <a:lnTo>
                  <a:pt x="2736806" y="4413133"/>
                </a:lnTo>
                <a:lnTo>
                  <a:pt x="2736806" y="0"/>
                </a:lnTo>
                <a:close/>
              </a:path>
            </a:pathLst>
          </a:custGeom>
          <a:blipFill>
            <a:blip r:embed="rId2">
              <a:extLst>
                <a:ext uri="{96DAC541-7B7A-43D3-8B79-37D633B846F1}">
                  <asvg:svgBlip xmlns:asvg="http://schemas.microsoft.com/office/drawing/2016/SVG/main" r:embed="rId3"/>
                </a:ext>
              </a:extLst>
            </a:blip>
            <a:stretch>
              <a:fillRect l="-156047" b="-167893"/>
            </a:stretch>
          </a:blipFill>
        </p:spPr>
      </p:sp>
      <p:sp>
        <p:nvSpPr>
          <p:cNvPr id="7" name="Freeform 7"/>
          <p:cNvSpPr/>
          <p:nvPr/>
        </p:nvSpPr>
        <p:spPr>
          <a:xfrm>
            <a:off x="2507464" y="3845645"/>
            <a:ext cx="568885" cy="568885"/>
          </a:xfrm>
          <a:custGeom>
            <a:avLst/>
            <a:gdLst/>
            <a:ahLst/>
            <a:cxnLst/>
            <a:rect l="l" t="t" r="r" b="b"/>
            <a:pathLst>
              <a:path w="568885" h="568885">
                <a:moveTo>
                  <a:pt x="0" y="0"/>
                </a:moveTo>
                <a:lnTo>
                  <a:pt x="568885" y="0"/>
                </a:lnTo>
                <a:lnTo>
                  <a:pt x="568885" y="568884"/>
                </a:lnTo>
                <a:lnTo>
                  <a:pt x="0" y="568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48260" y="8054121"/>
            <a:ext cx="568885" cy="568885"/>
          </a:xfrm>
          <a:custGeom>
            <a:avLst/>
            <a:gdLst/>
            <a:ahLst/>
            <a:cxnLst/>
            <a:rect l="l" t="t" r="r" b="b"/>
            <a:pathLst>
              <a:path w="568885" h="568885">
                <a:moveTo>
                  <a:pt x="0" y="0"/>
                </a:moveTo>
                <a:lnTo>
                  <a:pt x="568885" y="0"/>
                </a:lnTo>
                <a:lnTo>
                  <a:pt x="568885" y="568885"/>
                </a:lnTo>
                <a:lnTo>
                  <a:pt x="0" y="5688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855298" y="7225288"/>
            <a:ext cx="652167" cy="6521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496093" y="3747428"/>
            <a:ext cx="652167" cy="65216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5165195" y="-1065405"/>
            <a:ext cx="4188209" cy="4188209"/>
          </a:xfrm>
          <a:custGeom>
            <a:avLst/>
            <a:gdLst/>
            <a:ahLst/>
            <a:cxnLst/>
            <a:rect l="l" t="t" r="r" b="b"/>
            <a:pathLst>
              <a:path w="4188209" h="4188209">
                <a:moveTo>
                  <a:pt x="0" y="0"/>
                </a:moveTo>
                <a:lnTo>
                  <a:pt x="4188210" y="0"/>
                </a:lnTo>
                <a:lnTo>
                  <a:pt x="4188210" y="4188210"/>
                </a:lnTo>
                <a:lnTo>
                  <a:pt x="0" y="41882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4582014" y="8054121"/>
            <a:ext cx="4188209" cy="4188209"/>
          </a:xfrm>
          <a:custGeom>
            <a:avLst/>
            <a:gdLst/>
            <a:ahLst/>
            <a:cxnLst/>
            <a:rect l="l" t="t" r="r" b="b"/>
            <a:pathLst>
              <a:path w="4188209" h="4188209">
                <a:moveTo>
                  <a:pt x="0" y="0"/>
                </a:moveTo>
                <a:lnTo>
                  <a:pt x="4188209" y="0"/>
                </a:lnTo>
                <a:lnTo>
                  <a:pt x="4188209" y="4188209"/>
                </a:lnTo>
                <a:lnTo>
                  <a:pt x="0" y="41882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80568" y="78909"/>
            <a:ext cx="1221249" cy="1221249"/>
          </a:xfrm>
          <a:custGeom>
            <a:avLst/>
            <a:gdLst/>
            <a:ahLst/>
            <a:cxnLst/>
            <a:rect l="l" t="t" r="r" b="b"/>
            <a:pathLst>
              <a:path w="1221249" h="1221249">
                <a:moveTo>
                  <a:pt x="0" y="0"/>
                </a:moveTo>
                <a:lnTo>
                  <a:pt x="1221249" y="0"/>
                </a:lnTo>
                <a:lnTo>
                  <a:pt x="1221249" y="1221250"/>
                </a:lnTo>
                <a:lnTo>
                  <a:pt x="0" y="1221250"/>
                </a:lnTo>
                <a:lnTo>
                  <a:pt x="0" y="0"/>
                </a:lnTo>
                <a:close/>
              </a:path>
            </a:pathLst>
          </a:custGeom>
          <a:blipFill>
            <a:blip r:embed="rId8"/>
            <a:stretch>
              <a:fillRect/>
            </a:stretch>
          </a:blipFill>
          <a:ln cap="sq">
            <a:noFill/>
            <a:prstDash val="solid"/>
            <a:miter/>
          </a:ln>
        </p:spPr>
      </p:sp>
      <p:sp>
        <p:nvSpPr>
          <p:cNvPr id="18" name="Freeform 18"/>
          <p:cNvSpPr/>
          <p:nvPr/>
        </p:nvSpPr>
        <p:spPr>
          <a:xfrm>
            <a:off x="1642504" y="107484"/>
            <a:ext cx="1192674" cy="1192674"/>
          </a:xfrm>
          <a:custGeom>
            <a:avLst/>
            <a:gdLst/>
            <a:ahLst/>
            <a:cxnLst/>
            <a:rect l="l" t="t" r="r" b="b"/>
            <a:pathLst>
              <a:path w="1192674" h="1192674">
                <a:moveTo>
                  <a:pt x="0" y="0"/>
                </a:moveTo>
                <a:lnTo>
                  <a:pt x="1192674" y="0"/>
                </a:lnTo>
                <a:lnTo>
                  <a:pt x="1192674" y="1192675"/>
                </a:lnTo>
                <a:lnTo>
                  <a:pt x="0" y="1192675"/>
                </a:lnTo>
                <a:lnTo>
                  <a:pt x="0" y="0"/>
                </a:lnTo>
                <a:close/>
              </a:path>
            </a:pathLst>
          </a:custGeom>
          <a:blipFill>
            <a:blip r:embed="rId9"/>
            <a:stretch>
              <a:fillRect/>
            </a:stretch>
          </a:blipFill>
          <a:ln cap="sq">
            <a:noFill/>
            <a:prstDash val="solid"/>
            <a:miter/>
          </a:ln>
        </p:spPr>
      </p:sp>
      <p:sp>
        <p:nvSpPr>
          <p:cNvPr id="19" name="TextBox 19"/>
          <p:cNvSpPr txBox="1"/>
          <p:nvPr/>
        </p:nvSpPr>
        <p:spPr>
          <a:xfrm>
            <a:off x="4879291" y="866771"/>
            <a:ext cx="9292381" cy="828675"/>
          </a:xfrm>
          <a:prstGeom prst="rect">
            <a:avLst/>
          </a:prstGeom>
        </p:spPr>
        <p:txBody>
          <a:bodyPr lIns="0" tIns="0" rIns="0" bIns="0" rtlCol="0" anchor="t">
            <a:spAutoFit/>
          </a:bodyPr>
          <a:lstStyle/>
          <a:p>
            <a:pPr algn="ctr">
              <a:lnSpc>
                <a:spcPts val="6293"/>
              </a:lnSpc>
            </a:pPr>
            <a:r>
              <a:rPr lang="en-US" sz="5244" b="1">
                <a:solidFill>
                  <a:srgbClr val="1B1B1B"/>
                </a:solidFill>
                <a:latin typeface="Poppins Bold"/>
                <a:ea typeface="Poppins Bold"/>
                <a:cs typeface="Poppins Bold"/>
                <a:sym typeface="Poppins Bold"/>
              </a:rPr>
              <a:t>MODEL REGRESI LOGISTIK </a:t>
            </a:r>
          </a:p>
        </p:txBody>
      </p:sp>
      <p:sp>
        <p:nvSpPr>
          <p:cNvPr id="20" name="TextBox 20"/>
          <p:cNvSpPr txBox="1"/>
          <p:nvPr/>
        </p:nvSpPr>
        <p:spPr>
          <a:xfrm>
            <a:off x="3748776" y="2184961"/>
            <a:ext cx="11553411" cy="2276475"/>
          </a:xfrm>
          <a:prstGeom prst="rect">
            <a:avLst/>
          </a:prstGeom>
        </p:spPr>
        <p:txBody>
          <a:bodyPr lIns="0" tIns="0" rIns="0" bIns="0" rtlCol="0" anchor="t">
            <a:spAutoFit/>
          </a:bodyPr>
          <a:lstStyle/>
          <a:p>
            <a:pPr algn="just">
              <a:lnSpc>
                <a:spcPts val="2999"/>
              </a:lnSpc>
            </a:pPr>
            <a:r>
              <a:rPr lang="en-US" sz="2499">
                <a:solidFill>
                  <a:srgbClr val="1B1B1B"/>
                </a:solidFill>
                <a:latin typeface="Abstracted Dream"/>
                <a:ea typeface="Abstracted Dream"/>
                <a:cs typeface="Abstracted Dream"/>
                <a:sym typeface="Abstracted Dream"/>
              </a:rPr>
              <a:t>Regresi logistik digunakan untuk memodelkan hubungan antara variabel prediktor (fitur) dan variabel target biner (aktif dan tidak aktif) dalam klasifikasi tipe Assay (pengujian ikatan kimia). Model regresi logistik dipilih karena kemampuannya yang efektif dalam mengatasi masalah klasifikasi biner. Model ini memberikan probabilitas output yang dapat diinterpretasikan langsung sebagai peluang molekul memiliki tipe assay tertentu, yang sangat berguna dalam konteks medis dan farmasi.</a:t>
            </a:r>
          </a:p>
        </p:txBody>
      </p:sp>
      <p:grpSp>
        <p:nvGrpSpPr>
          <p:cNvPr id="21" name="Group 21"/>
          <p:cNvGrpSpPr/>
          <p:nvPr/>
        </p:nvGrpSpPr>
        <p:grpSpPr>
          <a:xfrm>
            <a:off x="5312142" y="5143500"/>
            <a:ext cx="8115300" cy="799045"/>
            <a:chOff x="0" y="0"/>
            <a:chExt cx="10820400" cy="1065393"/>
          </a:xfrm>
        </p:grpSpPr>
        <p:sp>
          <p:nvSpPr>
            <p:cNvPr id="22" name="Freeform 22"/>
            <p:cNvSpPr/>
            <p:nvPr/>
          </p:nvSpPr>
          <p:spPr>
            <a:xfrm>
              <a:off x="0" y="0"/>
              <a:ext cx="10820400" cy="1065393"/>
            </a:xfrm>
            <a:custGeom>
              <a:avLst/>
              <a:gdLst/>
              <a:ahLst/>
              <a:cxnLst/>
              <a:rect l="l" t="t" r="r" b="b"/>
              <a:pathLst>
                <a:path w="10820400" h="1065393">
                  <a:moveTo>
                    <a:pt x="0" y="0"/>
                  </a:moveTo>
                  <a:lnTo>
                    <a:pt x="10820400" y="0"/>
                  </a:lnTo>
                  <a:lnTo>
                    <a:pt x="10820400" y="1065393"/>
                  </a:lnTo>
                  <a:lnTo>
                    <a:pt x="0" y="10653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3" name="TextBox 23"/>
          <p:cNvSpPr txBox="1"/>
          <p:nvPr/>
        </p:nvSpPr>
        <p:spPr>
          <a:xfrm>
            <a:off x="3516784" y="6434713"/>
            <a:ext cx="9315415" cy="1533525"/>
          </a:xfrm>
          <a:prstGeom prst="rect">
            <a:avLst/>
          </a:prstGeom>
        </p:spPr>
        <p:txBody>
          <a:bodyPr lIns="0" tIns="0" rIns="0" bIns="0" rtlCol="0" anchor="t">
            <a:spAutoFit/>
          </a:bodyPr>
          <a:lstStyle/>
          <a:p>
            <a:pPr algn="l">
              <a:lnSpc>
                <a:spcPts val="2999"/>
              </a:lnSpc>
            </a:pPr>
            <a:r>
              <a:rPr lang="en-US" sz="2499">
                <a:solidFill>
                  <a:srgbClr val="1B1B1B"/>
                </a:solidFill>
                <a:latin typeface="Abstracted Dream"/>
                <a:ea typeface="Abstracted Dream"/>
                <a:cs typeface="Abstracted Dream"/>
                <a:sym typeface="Abstracted Dream"/>
              </a:rPr>
              <a:t>Keterangan:</a:t>
            </a:r>
          </a:p>
          <a:p>
            <a:pPr marL="539749" lvl="1" indent="-269875" algn="l">
              <a:lnSpc>
                <a:spcPts val="2999"/>
              </a:lnSpc>
              <a:buFont typeface="Arial"/>
              <a:buChar char="•"/>
            </a:pPr>
            <a:r>
              <a:rPr lang="en-US" sz="2499">
                <a:solidFill>
                  <a:srgbClr val="1B1B1B"/>
                </a:solidFill>
                <a:latin typeface="Abstracted Dream"/>
                <a:ea typeface="Abstracted Dream"/>
                <a:cs typeface="Abstracted Dream"/>
                <a:sym typeface="Abstracted Dream"/>
              </a:rPr>
              <a:t>p adalah probabilitas bahwa Y=1</a:t>
            </a:r>
          </a:p>
          <a:p>
            <a:pPr marL="539749" lvl="1" indent="-269875" algn="l">
              <a:lnSpc>
                <a:spcPts val="2999"/>
              </a:lnSpc>
              <a:buFont typeface="Arial"/>
              <a:buChar char="•"/>
            </a:pPr>
            <a:r>
              <a:rPr lang="en-US" sz="2499">
                <a:solidFill>
                  <a:srgbClr val="1B1B1B"/>
                </a:solidFill>
                <a:latin typeface="Abstracted Dream"/>
                <a:ea typeface="Abstracted Dream"/>
                <a:cs typeface="Abstracted Dream"/>
                <a:sym typeface="Abstracted Dream"/>
              </a:rPr>
              <a:t>β0​,β1​,β2​,…,βn​ adalah koefisien model yang diestimasi dari data.</a:t>
            </a:r>
          </a:p>
          <a:p>
            <a:pPr marL="539749" lvl="1" indent="-269875" algn="l">
              <a:lnSpc>
                <a:spcPts val="2999"/>
              </a:lnSpc>
              <a:buFont typeface="Arial"/>
              <a:buChar char="•"/>
            </a:pPr>
            <a:r>
              <a:rPr lang="en-US" sz="2499">
                <a:solidFill>
                  <a:srgbClr val="1B1B1B"/>
                </a:solidFill>
                <a:latin typeface="Abstracted Dream"/>
                <a:ea typeface="Abstracted Dream"/>
                <a:cs typeface="Abstracted Dream"/>
                <a:sym typeface="Abstracted Dream"/>
              </a:rPr>
              <a:t>X1​,X2​,…,Xn​ adalah variabel independen.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71067" y="1567150"/>
            <a:ext cx="3271381" cy="3271381"/>
          </a:xfrm>
          <a:custGeom>
            <a:avLst/>
            <a:gdLst/>
            <a:ahLst/>
            <a:cxnLst/>
            <a:rect l="l" t="t" r="r" b="b"/>
            <a:pathLst>
              <a:path w="3271381" h="3271381">
                <a:moveTo>
                  <a:pt x="0" y="0"/>
                </a:moveTo>
                <a:lnTo>
                  <a:pt x="3271381" y="0"/>
                </a:lnTo>
                <a:lnTo>
                  <a:pt x="3271381" y="3271381"/>
                </a:lnTo>
                <a:lnTo>
                  <a:pt x="0" y="3271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56599" y="1028700"/>
            <a:ext cx="13785113" cy="8435949"/>
            <a:chOff x="0" y="0"/>
            <a:chExt cx="3630647" cy="2221814"/>
          </a:xfrm>
        </p:grpSpPr>
        <p:sp>
          <p:nvSpPr>
            <p:cNvPr id="4" name="Freeform 4"/>
            <p:cNvSpPr/>
            <p:nvPr/>
          </p:nvSpPr>
          <p:spPr>
            <a:xfrm>
              <a:off x="0" y="0"/>
              <a:ext cx="3630647" cy="2221814"/>
            </a:xfrm>
            <a:custGeom>
              <a:avLst/>
              <a:gdLst/>
              <a:ahLst/>
              <a:cxnLst/>
              <a:rect l="l" t="t" r="r" b="b"/>
              <a:pathLst>
                <a:path w="3630647" h="2221814">
                  <a:moveTo>
                    <a:pt x="28081" y="0"/>
                  </a:moveTo>
                  <a:lnTo>
                    <a:pt x="3602566" y="0"/>
                  </a:lnTo>
                  <a:cubicBezTo>
                    <a:pt x="3618075" y="0"/>
                    <a:pt x="3630647" y="12572"/>
                    <a:pt x="3630647" y="28081"/>
                  </a:cubicBezTo>
                  <a:lnTo>
                    <a:pt x="3630647" y="2193733"/>
                  </a:lnTo>
                  <a:cubicBezTo>
                    <a:pt x="3630647" y="2209242"/>
                    <a:pt x="3618075" y="2221814"/>
                    <a:pt x="3602566" y="2221814"/>
                  </a:cubicBezTo>
                  <a:lnTo>
                    <a:pt x="28081" y="2221814"/>
                  </a:lnTo>
                  <a:cubicBezTo>
                    <a:pt x="12572" y="2221814"/>
                    <a:pt x="0" y="2209242"/>
                    <a:pt x="0" y="2193733"/>
                  </a:cubicBezTo>
                  <a:lnTo>
                    <a:pt x="0" y="28081"/>
                  </a:lnTo>
                  <a:cubicBezTo>
                    <a:pt x="0" y="12572"/>
                    <a:pt x="12572" y="0"/>
                    <a:pt x="28081" y="0"/>
                  </a:cubicBezTo>
                  <a:close/>
                </a:path>
              </a:pathLst>
            </a:custGeom>
            <a:solidFill>
              <a:srgbClr val="3158B6"/>
            </a:solidFill>
          </p:spPr>
        </p:sp>
        <p:sp>
          <p:nvSpPr>
            <p:cNvPr id="5" name="TextBox 5"/>
            <p:cNvSpPr txBox="1"/>
            <p:nvPr/>
          </p:nvSpPr>
          <p:spPr>
            <a:xfrm>
              <a:off x="0" y="-47625"/>
              <a:ext cx="3630647" cy="226943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607387" y="5532802"/>
            <a:ext cx="3602640" cy="447675"/>
          </a:xfrm>
          <a:prstGeom prst="rect">
            <a:avLst/>
          </a:prstGeom>
        </p:spPr>
        <p:txBody>
          <a:bodyPr lIns="0" tIns="0" rIns="0" bIns="0" rtlCol="0" anchor="t">
            <a:spAutoFit/>
          </a:bodyPr>
          <a:lstStyle/>
          <a:p>
            <a:pPr algn="ctr">
              <a:lnSpc>
                <a:spcPts val="3359"/>
              </a:lnSpc>
            </a:pPr>
            <a:endParaRPr/>
          </a:p>
        </p:txBody>
      </p:sp>
      <p:sp>
        <p:nvSpPr>
          <p:cNvPr id="7" name="Freeform 7"/>
          <p:cNvSpPr/>
          <p:nvPr/>
        </p:nvSpPr>
        <p:spPr>
          <a:xfrm>
            <a:off x="7757704" y="2988147"/>
            <a:ext cx="5831216" cy="4887619"/>
          </a:xfrm>
          <a:custGeom>
            <a:avLst/>
            <a:gdLst/>
            <a:ahLst/>
            <a:cxnLst/>
            <a:rect l="l" t="t" r="r" b="b"/>
            <a:pathLst>
              <a:path w="5831216" h="4887619">
                <a:moveTo>
                  <a:pt x="0" y="0"/>
                </a:moveTo>
                <a:lnTo>
                  <a:pt x="5831216" y="0"/>
                </a:lnTo>
                <a:lnTo>
                  <a:pt x="5831216" y="4887619"/>
                </a:lnTo>
                <a:lnTo>
                  <a:pt x="0" y="4887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4041712" y="2985196"/>
            <a:ext cx="4246288" cy="6653727"/>
          </a:xfrm>
          <a:custGeom>
            <a:avLst/>
            <a:gdLst/>
            <a:ahLst/>
            <a:cxnLst/>
            <a:rect l="l" t="t" r="r" b="b"/>
            <a:pathLst>
              <a:path w="4246288" h="6653727">
                <a:moveTo>
                  <a:pt x="0" y="0"/>
                </a:moveTo>
                <a:lnTo>
                  <a:pt x="4246288" y="0"/>
                </a:lnTo>
                <a:lnTo>
                  <a:pt x="4246288" y="6653727"/>
                </a:lnTo>
                <a:lnTo>
                  <a:pt x="0" y="66537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349818" y="2188724"/>
            <a:ext cx="701222" cy="701222"/>
          </a:xfrm>
          <a:custGeom>
            <a:avLst/>
            <a:gdLst/>
            <a:ahLst/>
            <a:cxnLst/>
            <a:rect l="l" t="t" r="r" b="b"/>
            <a:pathLst>
              <a:path w="701222" h="701222">
                <a:moveTo>
                  <a:pt x="0" y="0"/>
                </a:moveTo>
                <a:lnTo>
                  <a:pt x="701222" y="0"/>
                </a:lnTo>
                <a:lnTo>
                  <a:pt x="701222" y="701222"/>
                </a:lnTo>
                <a:lnTo>
                  <a:pt x="0" y="7012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17028746" y="7645211"/>
            <a:ext cx="461109" cy="46110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1D25"/>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930926" y="-2094105"/>
            <a:ext cx="4188209" cy="4188209"/>
          </a:xfrm>
          <a:custGeom>
            <a:avLst/>
            <a:gdLst/>
            <a:ahLst/>
            <a:cxnLst/>
            <a:rect l="l" t="t" r="r" b="b"/>
            <a:pathLst>
              <a:path w="4188209" h="4188209">
                <a:moveTo>
                  <a:pt x="0" y="0"/>
                </a:moveTo>
                <a:lnTo>
                  <a:pt x="4188209" y="0"/>
                </a:lnTo>
                <a:lnTo>
                  <a:pt x="4188209" y="4188210"/>
                </a:lnTo>
                <a:lnTo>
                  <a:pt x="0" y="4188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4985509" y="0"/>
            <a:ext cx="1221249" cy="1221249"/>
          </a:xfrm>
          <a:custGeom>
            <a:avLst/>
            <a:gdLst/>
            <a:ahLst/>
            <a:cxnLst/>
            <a:rect l="l" t="t" r="r" b="b"/>
            <a:pathLst>
              <a:path w="1221249" h="1221249">
                <a:moveTo>
                  <a:pt x="0" y="0"/>
                </a:moveTo>
                <a:lnTo>
                  <a:pt x="1221249" y="0"/>
                </a:lnTo>
                <a:lnTo>
                  <a:pt x="1221249" y="1221249"/>
                </a:lnTo>
                <a:lnTo>
                  <a:pt x="0" y="1221249"/>
                </a:lnTo>
                <a:lnTo>
                  <a:pt x="0" y="0"/>
                </a:lnTo>
                <a:close/>
              </a:path>
            </a:pathLst>
          </a:custGeom>
          <a:blipFill>
            <a:blip r:embed="rId10"/>
            <a:stretch>
              <a:fillRect/>
            </a:stretch>
          </a:blipFill>
          <a:ln cap="sq">
            <a:noFill/>
            <a:prstDash val="solid"/>
            <a:miter/>
          </a:ln>
        </p:spPr>
      </p:sp>
      <p:sp>
        <p:nvSpPr>
          <p:cNvPr id="15" name="Freeform 15"/>
          <p:cNvSpPr/>
          <p:nvPr/>
        </p:nvSpPr>
        <p:spPr>
          <a:xfrm>
            <a:off x="13690580" y="0"/>
            <a:ext cx="1192674" cy="1192674"/>
          </a:xfrm>
          <a:custGeom>
            <a:avLst/>
            <a:gdLst/>
            <a:ahLst/>
            <a:cxnLst/>
            <a:rect l="l" t="t" r="r" b="b"/>
            <a:pathLst>
              <a:path w="1192674" h="1192674">
                <a:moveTo>
                  <a:pt x="0" y="0"/>
                </a:moveTo>
                <a:lnTo>
                  <a:pt x="1192674" y="0"/>
                </a:lnTo>
                <a:lnTo>
                  <a:pt x="1192674" y="1192674"/>
                </a:lnTo>
                <a:lnTo>
                  <a:pt x="0" y="1192674"/>
                </a:lnTo>
                <a:lnTo>
                  <a:pt x="0" y="0"/>
                </a:lnTo>
                <a:close/>
              </a:path>
            </a:pathLst>
          </a:custGeom>
          <a:blipFill>
            <a:blip r:embed="rId11"/>
            <a:stretch>
              <a:fillRect/>
            </a:stretch>
          </a:blipFill>
          <a:ln cap="sq">
            <a:noFill/>
            <a:prstDash val="solid"/>
            <a:miter/>
          </a:ln>
        </p:spPr>
      </p:sp>
      <p:sp>
        <p:nvSpPr>
          <p:cNvPr id="16" name="Freeform 16"/>
          <p:cNvSpPr/>
          <p:nvPr/>
        </p:nvSpPr>
        <p:spPr>
          <a:xfrm>
            <a:off x="640490" y="3298294"/>
            <a:ext cx="6660014" cy="4657064"/>
          </a:xfrm>
          <a:custGeom>
            <a:avLst/>
            <a:gdLst/>
            <a:ahLst/>
            <a:cxnLst/>
            <a:rect l="l" t="t" r="r" b="b"/>
            <a:pathLst>
              <a:path w="6660014" h="4657064">
                <a:moveTo>
                  <a:pt x="0" y="0"/>
                </a:moveTo>
                <a:lnTo>
                  <a:pt x="6660014" y="0"/>
                </a:lnTo>
                <a:lnTo>
                  <a:pt x="6660014" y="4657064"/>
                </a:lnTo>
                <a:lnTo>
                  <a:pt x="0" y="4657064"/>
                </a:lnTo>
                <a:lnTo>
                  <a:pt x="0" y="0"/>
                </a:lnTo>
                <a:close/>
              </a:path>
            </a:pathLst>
          </a:custGeom>
          <a:blipFill>
            <a:blip r:embed="rId12"/>
            <a:stretch>
              <a:fillRect/>
            </a:stretch>
          </a:blipFill>
        </p:spPr>
      </p:sp>
      <p:sp>
        <p:nvSpPr>
          <p:cNvPr id="17" name="TextBox 17"/>
          <p:cNvSpPr txBox="1"/>
          <p:nvPr/>
        </p:nvSpPr>
        <p:spPr>
          <a:xfrm>
            <a:off x="2241144" y="1690975"/>
            <a:ext cx="9597518" cy="848360"/>
          </a:xfrm>
          <a:prstGeom prst="rect">
            <a:avLst/>
          </a:prstGeom>
        </p:spPr>
        <p:txBody>
          <a:bodyPr lIns="0" tIns="0" rIns="0" bIns="0" rtlCol="0" anchor="t">
            <a:spAutoFit/>
          </a:bodyPr>
          <a:lstStyle/>
          <a:p>
            <a:pPr algn="ctr">
              <a:lnSpc>
                <a:spcPts val="6399"/>
              </a:lnSpc>
            </a:pPr>
            <a:r>
              <a:rPr lang="en-US" sz="6399">
                <a:solidFill>
                  <a:srgbClr val="FFFFFF"/>
                </a:solidFill>
                <a:latin typeface="Bernoru SemiCondensed"/>
                <a:ea typeface="Bernoru SemiCondensed"/>
                <a:cs typeface="Bernoru SemiCondensed"/>
                <a:sym typeface="Bernoru SemiCondensed"/>
              </a:rPr>
              <a:t>METRIK EVALUASI MODEL</a:t>
            </a:r>
          </a:p>
        </p:txBody>
      </p:sp>
      <p:sp>
        <p:nvSpPr>
          <p:cNvPr id="18" name="TextBox 18"/>
          <p:cNvSpPr txBox="1"/>
          <p:nvPr/>
        </p:nvSpPr>
        <p:spPr>
          <a:xfrm>
            <a:off x="8051061" y="3927865"/>
            <a:ext cx="5298757" cy="3350297"/>
          </a:xfrm>
          <a:prstGeom prst="rect">
            <a:avLst/>
          </a:prstGeom>
        </p:spPr>
        <p:txBody>
          <a:bodyPr lIns="0" tIns="0" rIns="0" bIns="0" rtlCol="0" anchor="t">
            <a:spAutoFit/>
          </a:bodyPr>
          <a:lstStyle/>
          <a:p>
            <a:pPr algn="just">
              <a:lnSpc>
                <a:spcPts val="2975"/>
              </a:lnSpc>
              <a:spcBef>
                <a:spcPct val="0"/>
              </a:spcBef>
            </a:pPr>
            <a:r>
              <a:rPr lang="en-US" sz="2125" b="1">
                <a:solidFill>
                  <a:srgbClr val="2F5F79"/>
                </a:solidFill>
                <a:latin typeface="Bernoru SemiCondensed"/>
                <a:ea typeface="Bernoru SemiCondensed"/>
                <a:cs typeface="Bernoru SemiCondensed"/>
                <a:sym typeface="Bernoru SemiCondensed"/>
              </a:rPr>
              <a:t>Evaluasi yang digunakan untuk mengklasifikasi tipe Assay pada pengujian tipe senyawa NLRP3 menggunakan metrik utama, yakni : akurasi, presisi, recall, dan F1-skor. Selain itu, evaluasi model juga dilengkapi dengan analisis menggunakan confusion matrix untuk mengidentifikasi distribusi kesalahan klasifikasi antara kelas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8863" y="344314"/>
            <a:ext cx="9597518" cy="848360"/>
          </a:xfrm>
          <a:prstGeom prst="rect">
            <a:avLst/>
          </a:prstGeom>
        </p:spPr>
        <p:txBody>
          <a:bodyPr lIns="0" tIns="0" rIns="0" bIns="0" rtlCol="0" anchor="t">
            <a:spAutoFit/>
          </a:bodyPr>
          <a:lstStyle/>
          <a:p>
            <a:pPr algn="ctr">
              <a:lnSpc>
                <a:spcPts val="6399"/>
              </a:lnSpc>
            </a:pPr>
            <a:r>
              <a:rPr lang="en-US" sz="6399">
                <a:solidFill>
                  <a:srgbClr val="1B1B1B"/>
                </a:solidFill>
                <a:latin typeface="Bernoru SemiCondensed"/>
                <a:ea typeface="Bernoru SemiCondensed"/>
                <a:cs typeface="Bernoru SemiCondensed"/>
                <a:sym typeface="Bernoru SemiCondensed"/>
              </a:rPr>
              <a:t>METRIK EVALUASI MODEL</a:t>
            </a:r>
          </a:p>
        </p:txBody>
      </p:sp>
      <p:sp>
        <p:nvSpPr>
          <p:cNvPr id="3" name="Freeform 3"/>
          <p:cNvSpPr/>
          <p:nvPr/>
        </p:nvSpPr>
        <p:spPr>
          <a:xfrm>
            <a:off x="14985509" y="0"/>
            <a:ext cx="1221249" cy="1221249"/>
          </a:xfrm>
          <a:custGeom>
            <a:avLst/>
            <a:gdLst/>
            <a:ahLst/>
            <a:cxnLst/>
            <a:rect l="l" t="t" r="r" b="b"/>
            <a:pathLst>
              <a:path w="1221249" h="1221249">
                <a:moveTo>
                  <a:pt x="0" y="0"/>
                </a:moveTo>
                <a:lnTo>
                  <a:pt x="1221249" y="0"/>
                </a:lnTo>
                <a:lnTo>
                  <a:pt x="1221249" y="1221249"/>
                </a:lnTo>
                <a:lnTo>
                  <a:pt x="0" y="1221249"/>
                </a:lnTo>
                <a:lnTo>
                  <a:pt x="0" y="0"/>
                </a:lnTo>
                <a:close/>
              </a:path>
            </a:pathLst>
          </a:custGeom>
          <a:blipFill>
            <a:blip r:embed="rId2"/>
            <a:stretch>
              <a:fillRect/>
            </a:stretch>
          </a:blipFill>
          <a:ln cap="sq">
            <a:noFill/>
            <a:prstDash val="solid"/>
            <a:miter/>
          </a:ln>
        </p:spPr>
      </p:sp>
      <p:sp>
        <p:nvSpPr>
          <p:cNvPr id="4" name="Freeform 4"/>
          <p:cNvSpPr/>
          <p:nvPr/>
        </p:nvSpPr>
        <p:spPr>
          <a:xfrm>
            <a:off x="13690580" y="0"/>
            <a:ext cx="1192674" cy="1192674"/>
          </a:xfrm>
          <a:custGeom>
            <a:avLst/>
            <a:gdLst/>
            <a:ahLst/>
            <a:cxnLst/>
            <a:rect l="l" t="t" r="r" b="b"/>
            <a:pathLst>
              <a:path w="1192674" h="1192674">
                <a:moveTo>
                  <a:pt x="0" y="0"/>
                </a:moveTo>
                <a:lnTo>
                  <a:pt x="1192674" y="0"/>
                </a:lnTo>
                <a:lnTo>
                  <a:pt x="1192674" y="1192674"/>
                </a:lnTo>
                <a:lnTo>
                  <a:pt x="0" y="1192674"/>
                </a:lnTo>
                <a:lnTo>
                  <a:pt x="0" y="0"/>
                </a:lnTo>
                <a:close/>
              </a:path>
            </a:pathLst>
          </a:custGeom>
          <a:blipFill>
            <a:blip r:embed="rId3"/>
            <a:stretch>
              <a:fillRect/>
            </a:stretch>
          </a:blipFill>
          <a:ln cap="sq">
            <a:noFill/>
            <a:prstDash val="solid"/>
            <a:miter/>
          </a:ln>
        </p:spPr>
      </p:sp>
      <p:grpSp>
        <p:nvGrpSpPr>
          <p:cNvPr id="5" name="Group 5"/>
          <p:cNvGrpSpPr/>
          <p:nvPr/>
        </p:nvGrpSpPr>
        <p:grpSpPr>
          <a:xfrm>
            <a:off x="-644649" y="1440928"/>
            <a:ext cx="19577298" cy="8202016"/>
            <a:chOff x="0" y="0"/>
            <a:chExt cx="5156161" cy="2160202"/>
          </a:xfrm>
        </p:grpSpPr>
        <p:sp>
          <p:nvSpPr>
            <p:cNvPr id="6" name="Freeform 6"/>
            <p:cNvSpPr/>
            <p:nvPr/>
          </p:nvSpPr>
          <p:spPr>
            <a:xfrm>
              <a:off x="0" y="0"/>
              <a:ext cx="5156161" cy="2160202"/>
            </a:xfrm>
            <a:custGeom>
              <a:avLst/>
              <a:gdLst/>
              <a:ahLst/>
              <a:cxnLst/>
              <a:rect l="l" t="t" r="r" b="b"/>
              <a:pathLst>
                <a:path w="5156161" h="2160202">
                  <a:moveTo>
                    <a:pt x="19773" y="0"/>
                  </a:moveTo>
                  <a:lnTo>
                    <a:pt x="5136388" y="0"/>
                  </a:lnTo>
                  <a:cubicBezTo>
                    <a:pt x="5147308" y="0"/>
                    <a:pt x="5156161" y="8853"/>
                    <a:pt x="5156161" y="19773"/>
                  </a:cubicBezTo>
                  <a:lnTo>
                    <a:pt x="5156161" y="2140429"/>
                  </a:lnTo>
                  <a:cubicBezTo>
                    <a:pt x="5156161" y="2145673"/>
                    <a:pt x="5154078" y="2150702"/>
                    <a:pt x="5150370" y="2154411"/>
                  </a:cubicBezTo>
                  <a:cubicBezTo>
                    <a:pt x="5146661" y="2158119"/>
                    <a:pt x="5141632" y="2160202"/>
                    <a:pt x="5136388" y="2160202"/>
                  </a:cubicBezTo>
                  <a:lnTo>
                    <a:pt x="19773" y="2160202"/>
                  </a:lnTo>
                  <a:cubicBezTo>
                    <a:pt x="14529" y="2160202"/>
                    <a:pt x="9499" y="2158119"/>
                    <a:pt x="5791" y="2154411"/>
                  </a:cubicBezTo>
                  <a:cubicBezTo>
                    <a:pt x="2083" y="2150702"/>
                    <a:pt x="0" y="2145673"/>
                    <a:pt x="0" y="2140429"/>
                  </a:cubicBezTo>
                  <a:lnTo>
                    <a:pt x="0" y="19773"/>
                  </a:lnTo>
                  <a:cubicBezTo>
                    <a:pt x="0" y="14529"/>
                    <a:pt x="2083" y="9499"/>
                    <a:pt x="5791" y="5791"/>
                  </a:cubicBezTo>
                  <a:cubicBezTo>
                    <a:pt x="9499" y="2083"/>
                    <a:pt x="14529" y="0"/>
                    <a:pt x="19773" y="0"/>
                  </a:cubicBezTo>
                  <a:close/>
                </a:path>
              </a:pathLst>
            </a:custGeom>
            <a:solidFill>
              <a:srgbClr val="E5EDF5"/>
            </a:solidFill>
          </p:spPr>
        </p:sp>
        <p:sp>
          <p:nvSpPr>
            <p:cNvPr id="7" name="TextBox 7"/>
            <p:cNvSpPr txBox="1"/>
            <p:nvPr/>
          </p:nvSpPr>
          <p:spPr>
            <a:xfrm>
              <a:off x="0" y="-47625"/>
              <a:ext cx="5156161" cy="220782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355380" y="2179864"/>
            <a:ext cx="8932620" cy="3458802"/>
            <a:chOff x="0" y="0"/>
            <a:chExt cx="492253" cy="190605"/>
          </a:xfrm>
        </p:grpSpPr>
        <p:sp>
          <p:nvSpPr>
            <p:cNvPr id="9" name="Freeform 9"/>
            <p:cNvSpPr/>
            <p:nvPr/>
          </p:nvSpPr>
          <p:spPr>
            <a:xfrm>
              <a:off x="0" y="0"/>
              <a:ext cx="492253" cy="190605"/>
            </a:xfrm>
            <a:custGeom>
              <a:avLst/>
              <a:gdLst/>
              <a:ahLst/>
              <a:cxnLst/>
              <a:rect l="l" t="t" r="r" b="b"/>
              <a:pathLst>
                <a:path w="492253" h="190605">
                  <a:moveTo>
                    <a:pt x="0" y="0"/>
                  </a:moveTo>
                  <a:lnTo>
                    <a:pt x="492253" y="0"/>
                  </a:lnTo>
                  <a:lnTo>
                    <a:pt x="492253" y="190605"/>
                  </a:lnTo>
                  <a:lnTo>
                    <a:pt x="0" y="190605"/>
                  </a:lnTo>
                  <a:close/>
                </a:path>
              </a:pathLst>
            </a:custGeom>
            <a:solidFill>
              <a:srgbClr val="D9D9D9">
                <a:alpha val="26667"/>
              </a:srgbClr>
            </a:solidFill>
          </p:spPr>
        </p:sp>
        <p:sp>
          <p:nvSpPr>
            <p:cNvPr id="10" name="TextBox 10"/>
            <p:cNvSpPr txBox="1"/>
            <p:nvPr/>
          </p:nvSpPr>
          <p:spPr>
            <a:xfrm>
              <a:off x="0" y="-57150"/>
              <a:ext cx="492253" cy="247755"/>
            </a:xfrm>
            <a:prstGeom prst="rect">
              <a:avLst/>
            </a:prstGeom>
          </p:spPr>
          <p:txBody>
            <a:bodyPr lIns="50800" tIns="50800" rIns="50800" bIns="50800" rtlCol="0" anchor="ctr"/>
            <a:lstStyle/>
            <a:p>
              <a:pPr algn="ctr">
                <a:lnSpc>
                  <a:spcPts val="3053"/>
                </a:lnSpc>
              </a:pPr>
              <a:endParaRPr/>
            </a:p>
          </p:txBody>
        </p:sp>
      </p:grpSp>
      <p:sp>
        <p:nvSpPr>
          <p:cNvPr id="11" name="Freeform 11"/>
          <p:cNvSpPr/>
          <p:nvPr/>
        </p:nvSpPr>
        <p:spPr>
          <a:xfrm>
            <a:off x="364854" y="4291940"/>
            <a:ext cx="7946716" cy="851560"/>
          </a:xfrm>
          <a:custGeom>
            <a:avLst/>
            <a:gdLst/>
            <a:ahLst/>
            <a:cxnLst/>
            <a:rect l="l" t="t" r="r" b="b"/>
            <a:pathLst>
              <a:path w="7946716" h="851560">
                <a:moveTo>
                  <a:pt x="0" y="0"/>
                </a:moveTo>
                <a:lnTo>
                  <a:pt x="7946716" y="0"/>
                </a:lnTo>
                <a:lnTo>
                  <a:pt x="7946716" y="851560"/>
                </a:lnTo>
                <a:lnTo>
                  <a:pt x="0" y="851560"/>
                </a:lnTo>
                <a:lnTo>
                  <a:pt x="0" y="0"/>
                </a:lnTo>
                <a:close/>
              </a:path>
            </a:pathLst>
          </a:custGeom>
          <a:blipFill>
            <a:blip r:embed="rId4"/>
            <a:stretch>
              <a:fillRect t="-20151" r="-7429" b="-20151"/>
            </a:stretch>
          </a:blipFill>
        </p:spPr>
      </p:sp>
      <p:sp>
        <p:nvSpPr>
          <p:cNvPr id="12" name="Freeform 12"/>
          <p:cNvSpPr/>
          <p:nvPr/>
        </p:nvSpPr>
        <p:spPr>
          <a:xfrm>
            <a:off x="393389" y="8051977"/>
            <a:ext cx="7918181" cy="904909"/>
          </a:xfrm>
          <a:custGeom>
            <a:avLst/>
            <a:gdLst/>
            <a:ahLst/>
            <a:cxnLst/>
            <a:rect l="l" t="t" r="r" b="b"/>
            <a:pathLst>
              <a:path w="7918181" h="904909">
                <a:moveTo>
                  <a:pt x="0" y="0"/>
                </a:moveTo>
                <a:lnTo>
                  <a:pt x="7918181" y="0"/>
                </a:lnTo>
                <a:lnTo>
                  <a:pt x="7918181" y="904910"/>
                </a:lnTo>
                <a:lnTo>
                  <a:pt x="0" y="904910"/>
                </a:lnTo>
                <a:lnTo>
                  <a:pt x="0" y="0"/>
                </a:lnTo>
                <a:close/>
              </a:path>
            </a:pathLst>
          </a:custGeom>
          <a:blipFill>
            <a:blip r:embed="rId5"/>
            <a:stretch>
              <a:fillRect t="-4575" r="-8662" b="-4575"/>
            </a:stretch>
          </a:blipFill>
        </p:spPr>
      </p:sp>
      <p:sp>
        <p:nvSpPr>
          <p:cNvPr id="13" name="Freeform 13"/>
          <p:cNvSpPr/>
          <p:nvPr/>
        </p:nvSpPr>
        <p:spPr>
          <a:xfrm>
            <a:off x="9661640" y="4306631"/>
            <a:ext cx="7748180" cy="836869"/>
          </a:xfrm>
          <a:custGeom>
            <a:avLst/>
            <a:gdLst/>
            <a:ahLst/>
            <a:cxnLst/>
            <a:rect l="l" t="t" r="r" b="b"/>
            <a:pathLst>
              <a:path w="7748180" h="836869">
                <a:moveTo>
                  <a:pt x="0" y="0"/>
                </a:moveTo>
                <a:lnTo>
                  <a:pt x="7748180" y="0"/>
                </a:lnTo>
                <a:lnTo>
                  <a:pt x="7748180" y="836869"/>
                </a:lnTo>
                <a:lnTo>
                  <a:pt x="0" y="836869"/>
                </a:lnTo>
                <a:lnTo>
                  <a:pt x="0" y="0"/>
                </a:lnTo>
                <a:close/>
              </a:path>
            </a:pathLst>
          </a:custGeom>
          <a:blipFill>
            <a:blip r:embed="rId6"/>
            <a:stretch>
              <a:fillRect t="-10046" r="-6740" b="-10046"/>
            </a:stretch>
          </a:blipFill>
        </p:spPr>
      </p:sp>
      <p:sp>
        <p:nvSpPr>
          <p:cNvPr id="14" name="Freeform 14"/>
          <p:cNvSpPr/>
          <p:nvPr/>
        </p:nvSpPr>
        <p:spPr>
          <a:xfrm>
            <a:off x="9661640" y="8099602"/>
            <a:ext cx="7597660" cy="790577"/>
          </a:xfrm>
          <a:custGeom>
            <a:avLst/>
            <a:gdLst/>
            <a:ahLst/>
            <a:cxnLst/>
            <a:rect l="l" t="t" r="r" b="b"/>
            <a:pathLst>
              <a:path w="7597660" h="790577">
                <a:moveTo>
                  <a:pt x="0" y="0"/>
                </a:moveTo>
                <a:lnTo>
                  <a:pt x="7597660" y="0"/>
                </a:lnTo>
                <a:lnTo>
                  <a:pt x="7597660" y="790578"/>
                </a:lnTo>
                <a:lnTo>
                  <a:pt x="0" y="790578"/>
                </a:lnTo>
                <a:lnTo>
                  <a:pt x="0" y="0"/>
                </a:lnTo>
                <a:close/>
              </a:path>
            </a:pathLst>
          </a:custGeom>
          <a:blipFill>
            <a:blip r:embed="rId7"/>
            <a:stretch>
              <a:fillRect t="-9696" r="-8855"/>
            </a:stretch>
          </a:blipFill>
        </p:spPr>
      </p:sp>
      <p:sp>
        <p:nvSpPr>
          <p:cNvPr id="15" name="TextBox 15"/>
          <p:cNvSpPr txBox="1"/>
          <p:nvPr/>
        </p:nvSpPr>
        <p:spPr>
          <a:xfrm>
            <a:off x="9703710" y="2633154"/>
            <a:ext cx="985341" cy="382743"/>
          </a:xfrm>
          <a:prstGeom prst="rect">
            <a:avLst/>
          </a:prstGeom>
        </p:spPr>
        <p:txBody>
          <a:bodyPr lIns="0" tIns="0" rIns="0" bIns="0" rtlCol="0" anchor="t">
            <a:spAutoFit/>
          </a:bodyPr>
          <a:lstStyle/>
          <a:p>
            <a:pPr algn="ctr">
              <a:lnSpc>
                <a:spcPts val="3053"/>
              </a:lnSpc>
              <a:spcBef>
                <a:spcPct val="0"/>
              </a:spcBef>
            </a:pPr>
            <a:r>
              <a:rPr lang="en-US" sz="2181" b="1" u="sng">
                <a:solidFill>
                  <a:srgbClr val="133F56"/>
                </a:solidFill>
                <a:latin typeface="Arimo Bold"/>
                <a:ea typeface="Arimo Bold"/>
                <a:cs typeface="Arimo Bold"/>
                <a:sym typeface="Arimo Bold"/>
              </a:rPr>
              <a:t>Recall: </a:t>
            </a:r>
          </a:p>
        </p:txBody>
      </p:sp>
      <p:sp>
        <p:nvSpPr>
          <p:cNvPr id="16" name="TextBox 16"/>
          <p:cNvSpPr txBox="1"/>
          <p:nvPr/>
        </p:nvSpPr>
        <p:spPr>
          <a:xfrm>
            <a:off x="364854" y="2527507"/>
            <a:ext cx="1416546" cy="382743"/>
          </a:xfrm>
          <a:prstGeom prst="rect">
            <a:avLst/>
          </a:prstGeom>
        </p:spPr>
        <p:txBody>
          <a:bodyPr lIns="0" tIns="0" rIns="0" bIns="0" rtlCol="0" anchor="t">
            <a:spAutoFit/>
          </a:bodyPr>
          <a:lstStyle/>
          <a:p>
            <a:pPr algn="ctr">
              <a:lnSpc>
                <a:spcPts val="3053"/>
              </a:lnSpc>
              <a:spcBef>
                <a:spcPct val="0"/>
              </a:spcBef>
            </a:pPr>
            <a:r>
              <a:rPr lang="en-US" sz="2181" b="1" u="sng">
                <a:solidFill>
                  <a:srgbClr val="133F56"/>
                </a:solidFill>
                <a:latin typeface="Arimo Bold"/>
                <a:ea typeface="Arimo Bold"/>
                <a:cs typeface="Arimo Bold"/>
                <a:sym typeface="Arimo Bold"/>
              </a:rPr>
              <a:t>Accuracy: </a:t>
            </a:r>
          </a:p>
        </p:txBody>
      </p:sp>
      <p:sp>
        <p:nvSpPr>
          <p:cNvPr id="17" name="TextBox 17"/>
          <p:cNvSpPr txBox="1"/>
          <p:nvPr/>
        </p:nvSpPr>
        <p:spPr>
          <a:xfrm>
            <a:off x="393389" y="6229215"/>
            <a:ext cx="908645" cy="382743"/>
          </a:xfrm>
          <a:prstGeom prst="rect">
            <a:avLst/>
          </a:prstGeom>
        </p:spPr>
        <p:txBody>
          <a:bodyPr lIns="0" tIns="0" rIns="0" bIns="0" rtlCol="0" anchor="t">
            <a:spAutoFit/>
          </a:bodyPr>
          <a:lstStyle/>
          <a:p>
            <a:pPr algn="ctr">
              <a:lnSpc>
                <a:spcPts val="3053"/>
              </a:lnSpc>
              <a:spcBef>
                <a:spcPct val="0"/>
              </a:spcBef>
            </a:pPr>
            <a:r>
              <a:rPr lang="en-US" sz="2181" b="1" u="sng">
                <a:solidFill>
                  <a:srgbClr val="133F56"/>
                </a:solidFill>
                <a:latin typeface="Arimo Bold"/>
                <a:ea typeface="Arimo Bold"/>
                <a:cs typeface="Arimo Bold"/>
                <a:sym typeface="Arimo Bold"/>
              </a:rPr>
              <a:t>Presisi</a:t>
            </a:r>
          </a:p>
        </p:txBody>
      </p:sp>
      <p:sp>
        <p:nvSpPr>
          <p:cNvPr id="18" name="TextBox 18"/>
          <p:cNvSpPr txBox="1"/>
          <p:nvPr/>
        </p:nvSpPr>
        <p:spPr>
          <a:xfrm>
            <a:off x="9703710" y="6229215"/>
            <a:ext cx="1354634" cy="382743"/>
          </a:xfrm>
          <a:prstGeom prst="rect">
            <a:avLst/>
          </a:prstGeom>
        </p:spPr>
        <p:txBody>
          <a:bodyPr lIns="0" tIns="0" rIns="0" bIns="0" rtlCol="0" anchor="t">
            <a:spAutoFit/>
          </a:bodyPr>
          <a:lstStyle/>
          <a:p>
            <a:pPr algn="ctr">
              <a:lnSpc>
                <a:spcPts val="3053"/>
              </a:lnSpc>
              <a:spcBef>
                <a:spcPct val="0"/>
              </a:spcBef>
            </a:pPr>
            <a:r>
              <a:rPr lang="en-US" sz="2181" b="1" u="sng">
                <a:solidFill>
                  <a:srgbClr val="133F56"/>
                </a:solidFill>
                <a:latin typeface="Arimo Bold"/>
                <a:ea typeface="Arimo Bold"/>
                <a:cs typeface="Arimo Bold"/>
                <a:sym typeface="Arimo Bold"/>
              </a:rPr>
              <a:t>F1-Score: </a:t>
            </a:r>
          </a:p>
        </p:txBody>
      </p:sp>
      <p:sp>
        <p:nvSpPr>
          <p:cNvPr id="19" name="TextBox 19"/>
          <p:cNvSpPr txBox="1"/>
          <p:nvPr/>
        </p:nvSpPr>
        <p:spPr>
          <a:xfrm>
            <a:off x="364854" y="3182641"/>
            <a:ext cx="8632637" cy="1144743"/>
          </a:xfrm>
          <a:prstGeom prst="rect">
            <a:avLst/>
          </a:prstGeom>
        </p:spPr>
        <p:txBody>
          <a:bodyPr lIns="0" tIns="0" rIns="0" bIns="0" rtlCol="0" anchor="t">
            <a:spAutoFit/>
          </a:bodyPr>
          <a:lstStyle/>
          <a:p>
            <a:pPr algn="just">
              <a:lnSpc>
                <a:spcPts val="3053"/>
              </a:lnSpc>
            </a:pPr>
            <a:r>
              <a:rPr lang="en-US" sz="2181">
                <a:solidFill>
                  <a:srgbClr val="000000"/>
                </a:solidFill>
                <a:latin typeface="Arimo"/>
                <a:ea typeface="Arimo"/>
                <a:cs typeface="Arimo"/>
                <a:sym typeface="Arimo"/>
              </a:rPr>
              <a:t>Ukuran yang menunjukkan seberapa tepat suatu model prediksi dalam memprediksi kejadian yang benar. </a:t>
            </a:r>
          </a:p>
          <a:p>
            <a:pPr algn="just">
              <a:lnSpc>
                <a:spcPts val="3053"/>
              </a:lnSpc>
              <a:spcBef>
                <a:spcPct val="0"/>
              </a:spcBef>
            </a:pPr>
            <a:endParaRPr lang="en-US" sz="2181">
              <a:solidFill>
                <a:srgbClr val="000000"/>
              </a:solidFill>
              <a:latin typeface="Arimo"/>
              <a:ea typeface="Arimo"/>
              <a:cs typeface="Arimo"/>
              <a:sym typeface="Arimo"/>
            </a:endParaRPr>
          </a:p>
        </p:txBody>
      </p:sp>
      <p:sp>
        <p:nvSpPr>
          <p:cNvPr id="20" name="TextBox 20"/>
          <p:cNvSpPr txBox="1"/>
          <p:nvPr/>
        </p:nvSpPr>
        <p:spPr>
          <a:xfrm>
            <a:off x="364854" y="6831034"/>
            <a:ext cx="8632637" cy="763743"/>
          </a:xfrm>
          <a:prstGeom prst="rect">
            <a:avLst/>
          </a:prstGeom>
        </p:spPr>
        <p:txBody>
          <a:bodyPr lIns="0" tIns="0" rIns="0" bIns="0" rtlCol="0" anchor="t">
            <a:spAutoFit/>
          </a:bodyPr>
          <a:lstStyle/>
          <a:p>
            <a:pPr algn="just">
              <a:lnSpc>
                <a:spcPts val="3053"/>
              </a:lnSpc>
              <a:spcBef>
                <a:spcPct val="0"/>
              </a:spcBef>
            </a:pPr>
            <a:r>
              <a:rPr lang="en-US" sz="2181">
                <a:solidFill>
                  <a:srgbClr val="000000"/>
                </a:solidFill>
                <a:latin typeface="Arimo"/>
                <a:ea typeface="Arimo"/>
                <a:cs typeface="Arimo"/>
                <a:sym typeface="Arimo"/>
              </a:rPr>
              <a:t>Mengukur seberapa akurat model dalam memprediksi kelas tertentu dari semua prediksi positif yang dibuat. </a:t>
            </a:r>
          </a:p>
        </p:txBody>
      </p:sp>
      <p:sp>
        <p:nvSpPr>
          <p:cNvPr id="21" name="TextBox 21"/>
          <p:cNvSpPr txBox="1"/>
          <p:nvPr/>
        </p:nvSpPr>
        <p:spPr>
          <a:xfrm>
            <a:off x="9703710" y="3163591"/>
            <a:ext cx="8228413" cy="763743"/>
          </a:xfrm>
          <a:prstGeom prst="rect">
            <a:avLst/>
          </a:prstGeom>
        </p:spPr>
        <p:txBody>
          <a:bodyPr lIns="0" tIns="0" rIns="0" bIns="0" rtlCol="0" anchor="t">
            <a:spAutoFit/>
          </a:bodyPr>
          <a:lstStyle/>
          <a:p>
            <a:pPr algn="just">
              <a:lnSpc>
                <a:spcPts val="3053"/>
              </a:lnSpc>
              <a:spcBef>
                <a:spcPct val="0"/>
              </a:spcBef>
            </a:pPr>
            <a:r>
              <a:rPr lang="en-US" sz="2181">
                <a:solidFill>
                  <a:srgbClr val="000000"/>
                </a:solidFill>
                <a:latin typeface="Arimo"/>
                <a:ea typeface="Arimo"/>
                <a:cs typeface="Arimo"/>
                <a:sym typeface="Arimo"/>
              </a:rPr>
              <a:t>Mengukur kemampuan model dalam mengidentifikasi dengan tepat seluruh sampel yang termasuk dalam kelas positif.</a:t>
            </a:r>
          </a:p>
        </p:txBody>
      </p:sp>
      <p:sp>
        <p:nvSpPr>
          <p:cNvPr id="22" name="TextBox 22"/>
          <p:cNvSpPr txBox="1"/>
          <p:nvPr/>
        </p:nvSpPr>
        <p:spPr>
          <a:xfrm>
            <a:off x="9703710" y="6821509"/>
            <a:ext cx="8228413" cy="1144743"/>
          </a:xfrm>
          <a:prstGeom prst="rect">
            <a:avLst/>
          </a:prstGeom>
        </p:spPr>
        <p:txBody>
          <a:bodyPr lIns="0" tIns="0" rIns="0" bIns="0" rtlCol="0" anchor="t">
            <a:spAutoFit/>
          </a:bodyPr>
          <a:lstStyle/>
          <a:p>
            <a:pPr algn="just">
              <a:lnSpc>
                <a:spcPts val="3053"/>
              </a:lnSpc>
            </a:pPr>
            <a:r>
              <a:rPr lang="en-US" sz="2181">
                <a:solidFill>
                  <a:srgbClr val="000000"/>
                </a:solidFill>
                <a:latin typeface="Arimo"/>
                <a:ea typeface="Arimo"/>
                <a:cs typeface="Arimo"/>
                <a:sym typeface="Arimo"/>
              </a:rPr>
              <a:t>Pengukuran dengan menggabungkan presisi dan recall, sehingga memberikan keseimbangan antara keduanya. </a:t>
            </a:r>
          </a:p>
          <a:p>
            <a:pPr algn="just">
              <a:lnSpc>
                <a:spcPts val="3053"/>
              </a:lnSpc>
              <a:spcBef>
                <a:spcPct val="0"/>
              </a:spcBef>
            </a:pPr>
            <a:endParaRPr lang="en-US" sz="2181">
              <a:solidFill>
                <a:srgbClr val="000000"/>
              </a:solidFill>
              <a:latin typeface="Arimo"/>
              <a:ea typeface="Arimo"/>
              <a:cs typeface="Arimo"/>
              <a:sym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950</Words>
  <Application>Microsoft Office PowerPoint</Application>
  <PresentationFormat>Custom</PresentationFormat>
  <Paragraphs>56</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Arimo Bold</vt:lpstr>
      <vt:lpstr>Bernoru SemiCondensed</vt:lpstr>
      <vt:lpstr>Poppins Bold</vt:lpstr>
      <vt:lpstr>Calibri</vt:lpstr>
      <vt:lpstr>Arial</vt:lpstr>
      <vt:lpstr>Poppins</vt:lpstr>
      <vt:lpstr>Arimo</vt:lpstr>
      <vt:lpstr>Abstracted Dream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Sains</dc:title>
  <dc:creator>sasa rl</dc:creator>
  <cp:lastModifiedBy>sasa rl</cp:lastModifiedBy>
  <cp:revision>2</cp:revision>
  <dcterms:created xsi:type="dcterms:W3CDTF">2006-08-16T00:00:00Z</dcterms:created>
  <dcterms:modified xsi:type="dcterms:W3CDTF">2024-12-26T03:37:40Z</dcterms:modified>
  <dc:identifier>DAGaNzEUpaQ</dc:identifier>
</cp:coreProperties>
</file>